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1204d6711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1204d6711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18663f3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18663f3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18663f32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18663f32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18663f3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18663f3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18663f3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18663f3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18663f32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18663f32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18663f32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18663f32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18663f32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18663f32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18663f32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18663f32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18663f32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18663f3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18663f3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18663f3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237b9fe2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237b9fe2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18663f3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18663f3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c770f346d10fca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c770f346d10fca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a380940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a380940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0d8ad07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0d8ad07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a3809402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a3809402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1204d6711_1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1204d6711_1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1204d6711_1_2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1204d6711_1_2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1204d6711_1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1204d6711_1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204d6711_1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1204d6711_1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7.png"/><Relationship Id="rId12"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17"/>
          <p:cNvSpPr txBox="1"/>
          <p:nvPr>
            <p:ph idx="4294967295" type="ctrTitle"/>
          </p:nvPr>
        </p:nvSpPr>
        <p:spPr>
          <a:xfrm>
            <a:off x="729450" y="1322450"/>
            <a:ext cx="8008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Text Extraction Accuracy with Image Preprocessing </a:t>
            </a:r>
            <a:endParaRPr/>
          </a:p>
          <a:p>
            <a:pPr indent="0" lvl="0" marL="0" rtl="0" algn="l">
              <a:spcBef>
                <a:spcPts val="1000"/>
              </a:spcBef>
              <a:spcAft>
                <a:spcPts val="0"/>
              </a:spcAft>
              <a:buNone/>
            </a:pPr>
            <a:r>
              <a:rPr b="0" i="1" lang="en" sz="1300"/>
              <a:t>Under the guidance of </a:t>
            </a:r>
            <a:r>
              <a:rPr i="1" lang="en" sz="1300"/>
              <a:t> </a:t>
            </a:r>
            <a:r>
              <a:rPr lang="en" sz="1300"/>
              <a:t>Dr. T. Sridevi</a:t>
            </a:r>
            <a:endParaRPr sz="1300"/>
          </a:p>
          <a:p>
            <a:pPr indent="0" lvl="0" marL="0" rtl="0" algn="l">
              <a:spcBef>
                <a:spcPts val="0"/>
              </a:spcBef>
              <a:spcAft>
                <a:spcPts val="0"/>
              </a:spcAft>
              <a:buNone/>
            </a:pPr>
            <a:r>
              <a:t/>
            </a:r>
            <a:endParaRPr/>
          </a:p>
        </p:txBody>
      </p:sp>
      <p:sp>
        <p:nvSpPr>
          <p:cNvPr id="136" name="Google Shape;136;p17"/>
          <p:cNvSpPr txBox="1"/>
          <p:nvPr>
            <p:ph idx="4294967295" type="subTitle"/>
          </p:nvPr>
        </p:nvSpPr>
        <p:spPr>
          <a:xfrm>
            <a:off x="7692475" y="4347750"/>
            <a:ext cx="1425000" cy="687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BE2102-07</a:t>
            </a:r>
            <a:endParaRPr sz="1200"/>
          </a:p>
          <a:p>
            <a:pPr indent="0" lvl="0" marL="0" rtl="0" algn="l">
              <a:spcBef>
                <a:spcPts val="0"/>
              </a:spcBef>
              <a:spcAft>
                <a:spcPts val="0"/>
              </a:spcAft>
              <a:buNone/>
            </a:pPr>
            <a:r>
              <a:rPr lang="en" sz="1200"/>
              <a:t>1601 18 733 067</a:t>
            </a:r>
            <a:endParaRPr sz="1200"/>
          </a:p>
          <a:p>
            <a:pPr indent="0" lvl="0" marL="0" rtl="0" algn="l">
              <a:spcBef>
                <a:spcPts val="0"/>
              </a:spcBef>
              <a:spcAft>
                <a:spcPts val="0"/>
              </a:spcAft>
              <a:buNone/>
            </a:pPr>
            <a:r>
              <a:rPr lang="en" sz="1200"/>
              <a:t>1601 18 733 081</a:t>
            </a:r>
            <a:endParaRPr sz="1200"/>
          </a:p>
        </p:txBody>
      </p:sp>
      <p:sp>
        <p:nvSpPr>
          <p:cNvPr id="137" name="Google Shape;137;p17"/>
          <p:cNvSpPr/>
          <p:nvPr/>
        </p:nvSpPr>
        <p:spPr>
          <a:xfrm>
            <a:off x="11" y="-5"/>
            <a:ext cx="9144000" cy="51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7813774" y="137950"/>
            <a:ext cx="1182425" cy="1547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263" name="Shape 263"/>
        <p:cNvGrpSpPr/>
        <p:nvPr/>
      </p:nvGrpSpPr>
      <p:grpSpPr>
        <a:xfrm>
          <a:off x="0" y="0"/>
          <a:ext cx="0" cy="0"/>
          <a:chOff x="0" y="0"/>
          <a:chExt cx="0" cy="0"/>
        </a:xfrm>
      </p:grpSpPr>
      <p:sp>
        <p:nvSpPr>
          <p:cNvPr id="264" name="Google Shape;264;p26"/>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Literature Review</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27"/>
          <p:cNvSpPr txBox="1"/>
          <p:nvPr>
            <p:ph type="title"/>
          </p:nvPr>
        </p:nvSpPr>
        <p:spPr>
          <a:xfrm>
            <a:off x="3137875" y="441900"/>
            <a:ext cx="5569200" cy="1912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Yang Zhang and Hao Zhang HaoranLi [1] described in their paper, an information extraction pipeline used for event flyers. </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a:t>
            </a:r>
            <a:r>
              <a:rPr b="0" lang="en" sz="1400">
                <a:solidFill>
                  <a:schemeClr val="dk2"/>
                </a:solidFill>
                <a:latin typeface="Lato"/>
                <a:ea typeface="Lato"/>
                <a:cs typeface="Lato"/>
                <a:sym typeface="Lato"/>
              </a:rPr>
              <a:t>The paper lists several situations where a raw image could cause inaccurate results. They addressed geometric transformation and edge detection.</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They haven’t considered images that are blur or have low brightness</a:t>
            </a:r>
            <a:endParaRPr b="0" sz="1400">
              <a:solidFill>
                <a:schemeClr val="dk2"/>
              </a:solidFill>
              <a:latin typeface="Lato"/>
              <a:ea typeface="Lato"/>
              <a:cs typeface="Lato"/>
              <a:sym typeface="Lato"/>
            </a:endParaRPr>
          </a:p>
        </p:txBody>
      </p:sp>
      <p:sp>
        <p:nvSpPr>
          <p:cNvPr id="271" name="Google Shape;271;p27"/>
          <p:cNvSpPr txBox="1"/>
          <p:nvPr>
            <p:ph type="title"/>
          </p:nvPr>
        </p:nvSpPr>
        <p:spPr>
          <a:xfrm>
            <a:off x="344100" y="2888300"/>
            <a:ext cx="5569200" cy="2145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Rishabh Mittal and Anchal Garg [2] introduced and explained the concept of OCR and the process of text extraction.</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Clarified that the process of extraction takes majorly six steps: image acquisition, pre-processing, segmentation, feature extraction, classification, and post-processing.</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Cons: Their image pre-processing pipeline would fail for images containing watermarks and gradient brightness</a:t>
            </a:r>
            <a:endParaRPr b="0" sz="1400">
              <a:solidFill>
                <a:schemeClr val="dk2"/>
              </a:solidFill>
              <a:latin typeface="Lato"/>
              <a:ea typeface="Lato"/>
              <a:cs typeface="Lato"/>
              <a:sym typeface="Lato"/>
            </a:endParaRPr>
          </a:p>
        </p:txBody>
      </p:sp>
      <p:pic>
        <p:nvPicPr>
          <p:cNvPr id="272" name="Google Shape;272;p27"/>
          <p:cNvPicPr preferRelativeResize="0"/>
          <p:nvPr/>
        </p:nvPicPr>
        <p:blipFill>
          <a:blip r:embed="rId3">
            <a:alphaModFix/>
          </a:blip>
          <a:stretch>
            <a:fillRect/>
          </a:stretch>
        </p:blipFill>
        <p:spPr>
          <a:xfrm>
            <a:off x="344100" y="541200"/>
            <a:ext cx="2793774" cy="1813241"/>
          </a:xfrm>
          <a:prstGeom prst="rect">
            <a:avLst/>
          </a:prstGeom>
          <a:noFill/>
          <a:ln>
            <a:noFill/>
          </a:ln>
        </p:spPr>
      </p:pic>
      <p:pic>
        <p:nvPicPr>
          <p:cNvPr id="273" name="Google Shape;273;p27"/>
          <p:cNvPicPr preferRelativeResize="0"/>
          <p:nvPr/>
        </p:nvPicPr>
        <p:blipFill rotWithShape="1">
          <a:blip r:embed="rId4">
            <a:alphaModFix/>
          </a:blip>
          <a:srcRect b="24330" l="1769" r="2076" t="17056"/>
          <a:stretch/>
        </p:blipFill>
        <p:spPr>
          <a:xfrm>
            <a:off x="6167350" y="3038450"/>
            <a:ext cx="2539725" cy="145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8"/>
          <p:cNvSpPr txBox="1"/>
          <p:nvPr>
            <p:ph type="title"/>
          </p:nvPr>
        </p:nvSpPr>
        <p:spPr>
          <a:xfrm>
            <a:off x="3137875" y="441900"/>
            <a:ext cx="5569200" cy="2130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Sanjeev Kumar, Mahika Sharma, Kritika Handa, Rishika Jaiswal [3] proposed an algorithm to improve ocr accuracy with advanced image preprocessing using machine learning.</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a:t>
            </a:r>
            <a:r>
              <a:rPr b="0" lang="en" sz="1400">
                <a:solidFill>
                  <a:schemeClr val="dk2"/>
                </a:solidFill>
                <a:latin typeface="Lato"/>
                <a:ea typeface="Lato"/>
                <a:cs typeface="Lato"/>
                <a:sym typeface="Lato"/>
              </a:rPr>
              <a:t>They were successful in eliminating biggest obstacle of the Tesseract - computation time of reading images with the highest character dimensions above 20 pixels.</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Their algorithm does not cover images with uneven brightness, watermarks, or different fonts.</a:t>
            </a:r>
            <a:endParaRPr b="0" sz="1400">
              <a:solidFill>
                <a:schemeClr val="dk2"/>
              </a:solidFill>
              <a:latin typeface="Lato"/>
              <a:ea typeface="Lato"/>
              <a:cs typeface="Lato"/>
              <a:sym typeface="Lato"/>
            </a:endParaRPr>
          </a:p>
        </p:txBody>
      </p:sp>
      <p:sp>
        <p:nvSpPr>
          <p:cNvPr id="279" name="Google Shape;279;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28"/>
          <p:cNvSpPr txBox="1"/>
          <p:nvPr>
            <p:ph type="title"/>
          </p:nvPr>
        </p:nvSpPr>
        <p:spPr>
          <a:xfrm>
            <a:off x="344100" y="2878350"/>
            <a:ext cx="5569200" cy="2265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Dan Sporici, Elena Cușnir and Costin-Anton Boiangiu [4] underlined Tesseract 4.0 flaws related to the segmentation step.</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Use adaptive image preprocessing where a reinforcement learning model adjusts samples to maximizing the overall recognition efficiency without requiring external intervention.</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a:t>
            </a:r>
            <a:r>
              <a:rPr b="0" lang="en" sz="1400">
                <a:solidFill>
                  <a:schemeClr val="dk2"/>
                </a:solidFill>
                <a:latin typeface="Lato"/>
                <a:ea typeface="Lato"/>
                <a:cs typeface="Lato"/>
                <a:sym typeface="Lato"/>
              </a:rPr>
              <a:t>he algorithm can get stuck on kernel configurations which will provide inferior results if not enough exploration is performed.</a:t>
            </a:r>
            <a:endParaRPr b="0" sz="1400">
              <a:solidFill>
                <a:schemeClr val="dk2"/>
              </a:solidFill>
              <a:latin typeface="Lato"/>
              <a:ea typeface="Lato"/>
              <a:cs typeface="Lato"/>
              <a:sym typeface="Lato"/>
            </a:endParaRPr>
          </a:p>
        </p:txBody>
      </p:sp>
      <p:pic>
        <p:nvPicPr>
          <p:cNvPr id="281" name="Google Shape;281;p28"/>
          <p:cNvPicPr preferRelativeResize="0"/>
          <p:nvPr/>
        </p:nvPicPr>
        <p:blipFill>
          <a:blip r:embed="rId3">
            <a:alphaModFix/>
          </a:blip>
          <a:stretch>
            <a:fillRect/>
          </a:stretch>
        </p:blipFill>
        <p:spPr>
          <a:xfrm>
            <a:off x="453325" y="610700"/>
            <a:ext cx="2572365" cy="1961050"/>
          </a:xfrm>
          <a:prstGeom prst="rect">
            <a:avLst/>
          </a:prstGeom>
          <a:noFill/>
          <a:ln>
            <a:noFill/>
          </a:ln>
        </p:spPr>
      </p:pic>
      <p:sp>
        <p:nvSpPr>
          <p:cNvPr id="282" name="Google Shape;282;p28"/>
          <p:cNvSpPr txBox="1"/>
          <p:nvPr/>
        </p:nvSpPr>
        <p:spPr>
          <a:xfrm>
            <a:off x="6067725" y="3033850"/>
            <a:ext cx="19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3" name="Google Shape;283;p28"/>
          <p:cNvSpPr/>
          <p:nvPr/>
        </p:nvSpPr>
        <p:spPr>
          <a:xfrm>
            <a:off x="6037575" y="3174500"/>
            <a:ext cx="2793900" cy="144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28"/>
          <p:cNvPicPr preferRelativeResize="0"/>
          <p:nvPr/>
        </p:nvPicPr>
        <p:blipFill>
          <a:blip r:embed="rId4">
            <a:alphaModFix/>
          </a:blip>
          <a:stretch>
            <a:fillRect/>
          </a:stretch>
        </p:blipFill>
        <p:spPr>
          <a:xfrm>
            <a:off x="6087125" y="3295150"/>
            <a:ext cx="2694800" cy="119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29"/>
          <p:cNvSpPr txBox="1"/>
          <p:nvPr>
            <p:ph type="title"/>
          </p:nvPr>
        </p:nvSpPr>
        <p:spPr>
          <a:xfrm>
            <a:off x="3137875" y="441900"/>
            <a:ext cx="5569200" cy="1987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Sahana K Adyanthaya put forward a paper [5] that presents the various steps taken to recognise text from images and highlights that noise present in an image plays a major role in text recognition.</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Learn that Gaussian filter and mean filter can be used for noise removal, normalization to ensure uniformity, followed by binarization to convert gray images into binary image.</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Other pre-processing steps are also required prior to noise removal, as well as for successful text extraction</a:t>
            </a:r>
            <a:endParaRPr b="0" sz="1400">
              <a:solidFill>
                <a:schemeClr val="dk2"/>
              </a:solidFill>
              <a:latin typeface="Lato"/>
              <a:ea typeface="Lato"/>
              <a:cs typeface="Lato"/>
              <a:sym typeface="Lato"/>
            </a:endParaRPr>
          </a:p>
        </p:txBody>
      </p:sp>
      <p:sp>
        <p:nvSpPr>
          <p:cNvPr id="291" name="Google Shape;291;p29"/>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Naveen Sankaran and C.V Jawahar [6] proposed a neural network-based framework that operates based on Bidirectional Long Short-Term Memory-allowing OCR to work at  word level.</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Leads to over 20% better results and nearly 9% decrease in character error compared to more widely available OCR frameworks</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Cons: It uses a method that does not require segmentation, that is one amongst the foremost common reasons for the error.</a:t>
            </a:r>
            <a:endParaRPr b="0" sz="1400">
              <a:solidFill>
                <a:schemeClr val="dk2"/>
              </a:solidFill>
              <a:latin typeface="Lato"/>
              <a:ea typeface="Lato"/>
              <a:cs typeface="Lato"/>
              <a:sym typeface="Lato"/>
            </a:endParaRPr>
          </a:p>
        </p:txBody>
      </p:sp>
      <p:pic>
        <p:nvPicPr>
          <p:cNvPr id="292" name="Google Shape;292;p29"/>
          <p:cNvPicPr preferRelativeResize="0"/>
          <p:nvPr/>
        </p:nvPicPr>
        <p:blipFill rotWithShape="1">
          <a:blip r:embed="rId3">
            <a:alphaModFix/>
          </a:blip>
          <a:srcRect b="37696" l="25268" r="26829" t="26170"/>
          <a:stretch/>
        </p:blipFill>
        <p:spPr>
          <a:xfrm>
            <a:off x="344100" y="613250"/>
            <a:ext cx="2793773" cy="1816088"/>
          </a:xfrm>
          <a:prstGeom prst="rect">
            <a:avLst/>
          </a:prstGeom>
          <a:noFill/>
          <a:ln>
            <a:noFill/>
          </a:ln>
        </p:spPr>
      </p:pic>
      <p:pic>
        <p:nvPicPr>
          <p:cNvPr id="293" name="Google Shape;293;p29"/>
          <p:cNvPicPr preferRelativeResize="0"/>
          <p:nvPr/>
        </p:nvPicPr>
        <p:blipFill rotWithShape="1">
          <a:blip r:embed="rId4">
            <a:alphaModFix/>
          </a:blip>
          <a:srcRect b="41635" l="28875" r="49701" t="44692"/>
          <a:stretch/>
        </p:blipFill>
        <p:spPr>
          <a:xfrm>
            <a:off x="5992475" y="3053950"/>
            <a:ext cx="2714602" cy="139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0"/>
          <p:cNvSpPr txBox="1"/>
          <p:nvPr>
            <p:ph type="title"/>
          </p:nvPr>
        </p:nvSpPr>
        <p:spPr>
          <a:xfrm>
            <a:off x="3137875" y="441900"/>
            <a:ext cx="5569200" cy="2130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Sai Abhishikth Ayyadevara, P N V Sai Ram Teja, Rajesh Kumar M [7], deals with two different machine learning techniques.</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Analysed two complete different approaches to image preprocessing.</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Their complete focus was on feature extraction</a:t>
            </a:r>
            <a:endParaRPr b="0" sz="1400">
              <a:solidFill>
                <a:schemeClr val="dk2"/>
              </a:solidFill>
              <a:latin typeface="Lato"/>
              <a:ea typeface="Lato"/>
              <a:cs typeface="Lato"/>
              <a:sym typeface="Lato"/>
            </a:endParaRPr>
          </a:p>
        </p:txBody>
      </p:sp>
      <p:sp>
        <p:nvSpPr>
          <p:cNvPr id="300" name="Google Shape;300;p30"/>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Kukich[1] suggested using a n-gram dictionary or method based on the errors and returning the possible word to the dictionary using mathematical steps. </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a:t>
            </a:r>
            <a:r>
              <a:rPr b="0" lang="en" sz="1400">
                <a:solidFill>
                  <a:schemeClr val="dk2"/>
                </a:solidFill>
                <a:latin typeface="Lato"/>
                <a:ea typeface="Lato"/>
                <a:cs typeface="Lato"/>
                <a:sym typeface="Lato"/>
              </a:rPr>
              <a:t>These methods may reduce the total number of OCR errors in standard language names, but it is possible that the words may be correctly identified that are not in the dictionary of geographical names.</a:t>
            </a:r>
            <a:endParaRPr b="0" sz="1400">
              <a:solidFill>
                <a:schemeClr val="dk2"/>
              </a:solidFill>
              <a:latin typeface="Lato"/>
              <a:ea typeface="Lato"/>
              <a:cs typeface="Lato"/>
              <a:sym typeface="Lato"/>
            </a:endParaRPr>
          </a:p>
        </p:txBody>
      </p:sp>
      <p:pic>
        <p:nvPicPr>
          <p:cNvPr id="301" name="Google Shape;301;p30"/>
          <p:cNvPicPr preferRelativeResize="0"/>
          <p:nvPr/>
        </p:nvPicPr>
        <p:blipFill>
          <a:blip r:embed="rId3">
            <a:alphaModFix/>
          </a:blip>
          <a:stretch>
            <a:fillRect/>
          </a:stretch>
        </p:blipFill>
        <p:spPr>
          <a:xfrm>
            <a:off x="344100" y="626425"/>
            <a:ext cx="2793775" cy="1945325"/>
          </a:xfrm>
          <a:prstGeom prst="rect">
            <a:avLst/>
          </a:prstGeom>
          <a:noFill/>
          <a:ln>
            <a:noFill/>
          </a:ln>
        </p:spPr>
      </p:pic>
      <p:pic>
        <p:nvPicPr>
          <p:cNvPr id="302" name="Google Shape;302;p30"/>
          <p:cNvPicPr preferRelativeResize="0"/>
          <p:nvPr/>
        </p:nvPicPr>
        <p:blipFill rotWithShape="1">
          <a:blip r:embed="rId4">
            <a:alphaModFix/>
          </a:blip>
          <a:srcRect b="49998" l="38453" r="17493" t="20117"/>
          <a:stretch/>
        </p:blipFill>
        <p:spPr>
          <a:xfrm>
            <a:off x="5997400" y="3171475"/>
            <a:ext cx="2538898" cy="1630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1"/>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Dr. PL Chitra, and P Bhavani [9], in this paper have studied various images to remove unwanted noise and performed enhancement techniques.</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Pros: Techniques such as contrast limited adaptive histogram equalization, Laplacian and Harr filtering, unsharp masking, sharpening, high boost filtering and color models were used.</a:t>
            </a:r>
            <a:endParaRPr b="0" sz="1400">
              <a:solidFill>
                <a:schemeClr val="dk2"/>
              </a:solidFill>
              <a:latin typeface="Lato"/>
              <a:ea typeface="Lato"/>
              <a:cs typeface="Lato"/>
              <a:sym typeface="Lato"/>
            </a:endParaRPr>
          </a:p>
        </p:txBody>
      </p:sp>
      <p:sp>
        <p:nvSpPr>
          <p:cNvPr id="309" name="Google Shape;309;p31"/>
          <p:cNvSpPr txBox="1"/>
          <p:nvPr>
            <p:ph type="title"/>
          </p:nvPr>
        </p:nvSpPr>
        <p:spPr>
          <a:xfrm>
            <a:off x="344100" y="2585875"/>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Lavanya Bhaskar and R Ranjit [10] discuss an event planner for the brochure images, that implements text extraction by convolution followed by MSER feature extraction and Stroke width method.</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 event planner then directly links the event text to the google calendar for scheduling the events.</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However, the algorithm is not tested for event information taken from handwritten images and complex font text present in the images.</a:t>
            </a:r>
            <a:endParaRPr b="0" sz="1400">
              <a:solidFill>
                <a:schemeClr val="dk2"/>
              </a:solidFill>
              <a:latin typeface="Lato"/>
              <a:ea typeface="Lato"/>
              <a:cs typeface="Lato"/>
              <a:sym typeface="Lato"/>
            </a:endParaRPr>
          </a:p>
        </p:txBody>
      </p:sp>
      <p:pic>
        <p:nvPicPr>
          <p:cNvPr id="310" name="Google Shape;310;p31"/>
          <p:cNvPicPr preferRelativeResize="0"/>
          <p:nvPr/>
        </p:nvPicPr>
        <p:blipFill>
          <a:blip r:embed="rId3">
            <a:alphaModFix/>
          </a:blip>
          <a:stretch>
            <a:fillRect/>
          </a:stretch>
        </p:blipFill>
        <p:spPr>
          <a:xfrm>
            <a:off x="344100" y="532187"/>
            <a:ext cx="2836326" cy="1560925"/>
          </a:xfrm>
          <a:prstGeom prst="rect">
            <a:avLst/>
          </a:prstGeom>
          <a:noFill/>
          <a:ln>
            <a:noFill/>
          </a:ln>
        </p:spPr>
      </p:pic>
      <p:pic>
        <p:nvPicPr>
          <p:cNvPr id="311" name="Google Shape;311;p31"/>
          <p:cNvPicPr preferRelativeResize="0"/>
          <p:nvPr/>
        </p:nvPicPr>
        <p:blipFill rotWithShape="1">
          <a:blip r:embed="rId4">
            <a:alphaModFix/>
          </a:blip>
          <a:srcRect b="71224" l="17186" r="24986" t="2484"/>
          <a:stretch/>
        </p:blipFill>
        <p:spPr>
          <a:xfrm>
            <a:off x="6026075" y="4029263"/>
            <a:ext cx="1340500" cy="605700"/>
          </a:xfrm>
          <a:prstGeom prst="rect">
            <a:avLst/>
          </a:prstGeom>
          <a:noFill/>
          <a:ln>
            <a:noFill/>
          </a:ln>
        </p:spPr>
      </p:pic>
      <p:pic>
        <p:nvPicPr>
          <p:cNvPr id="312" name="Google Shape;312;p31"/>
          <p:cNvPicPr preferRelativeResize="0"/>
          <p:nvPr/>
        </p:nvPicPr>
        <p:blipFill rotWithShape="1">
          <a:blip r:embed="rId4">
            <a:alphaModFix/>
          </a:blip>
          <a:srcRect b="13902" l="11622" r="30553" t="58513"/>
          <a:stretch/>
        </p:blipFill>
        <p:spPr>
          <a:xfrm>
            <a:off x="7366575" y="3999500"/>
            <a:ext cx="1340500" cy="635476"/>
          </a:xfrm>
          <a:prstGeom prst="rect">
            <a:avLst/>
          </a:prstGeom>
          <a:noFill/>
          <a:ln>
            <a:noFill/>
          </a:ln>
        </p:spPr>
      </p:pic>
      <p:pic>
        <p:nvPicPr>
          <p:cNvPr id="313" name="Google Shape;313;p31"/>
          <p:cNvPicPr preferRelativeResize="0"/>
          <p:nvPr/>
        </p:nvPicPr>
        <p:blipFill rotWithShape="1">
          <a:blip r:embed="rId5">
            <a:alphaModFix/>
          </a:blip>
          <a:srcRect b="0" l="0" r="0" t="12998"/>
          <a:stretch/>
        </p:blipFill>
        <p:spPr>
          <a:xfrm>
            <a:off x="6026150" y="3028637"/>
            <a:ext cx="2720650" cy="8559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32"/>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Work by M.S. Akopyan, O.V. Belyaeva, T.P. Plechov and D.Y. Turdakov [11] is based on a text extraction pipeline which is used to extract text from images obtained from social media.</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Their work focused on dividing and preprocessing the input images based on various classes, followed by text recognition using the OCR engine.</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 model works only for digitised images of high quality.</a:t>
            </a:r>
            <a:endParaRPr b="0" sz="1400">
              <a:solidFill>
                <a:schemeClr val="dk2"/>
              </a:solidFill>
              <a:latin typeface="Lato"/>
              <a:ea typeface="Lato"/>
              <a:cs typeface="Lato"/>
              <a:sym typeface="Lato"/>
            </a:endParaRPr>
          </a:p>
        </p:txBody>
      </p:sp>
      <p:sp>
        <p:nvSpPr>
          <p:cNvPr id="320" name="Google Shape;320;p32"/>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Anupriya Shrivastava, Amudha J.Deepa Gupta and Kshitij Sharma [12] in their work have developed a system based on Convolutional Neural Network and Long Short Term Memory. </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 developed model identifies the texts from images which are horizontal, curved or oriented style.</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Cons: The model however fails to identify text from illuminated and blurry images.</a:t>
            </a:r>
            <a:endParaRPr b="0" sz="1400">
              <a:solidFill>
                <a:schemeClr val="dk2"/>
              </a:solidFill>
              <a:latin typeface="Lato"/>
              <a:ea typeface="Lato"/>
              <a:cs typeface="Lato"/>
              <a:sym typeface="Lato"/>
            </a:endParaRPr>
          </a:p>
        </p:txBody>
      </p:sp>
      <p:pic>
        <p:nvPicPr>
          <p:cNvPr id="321" name="Google Shape;321;p32"/>
          <p:cNvPicPr preferRelativeResize="0"/>
          <p:nvPr/>
        </p:nvPicPr>
        <p:blipFill rotWithShape="1">
          <a:blip r:embed="rId3">
            <a:alphaModFix/>
          </a:blip>
          <a:srcRect b="9733" l="0" r="3334" t="4208"/>
          <a:stretch/>
        </p:blipFill>
        <p:spPr>
          <a:xfrm>
            <a:off x="344100" y="689588"/>
            <a:ext cx="2863150" cy="1246125"/>
          </a:xfrm>
          <a:prstGeom prst="rect">
            <a:avLst/>
          </a:prstGeom>
          <a:noFill/>
          <a:ln>
            <a:noFill/>
          </a:ln>
        </p:spPr>
      </p:pic>
      <p:pic>
        <p:nvPicPr>
          <p:cNvPr id="322" name="Google Shape;322;p32"/>
          <p:cNvPicPr preferRelativeResize="0"/>
          <p:nvPr/>
        </p:nvPicPr>
        <p:blipFill>
          <a:blip r:embed="rId4">
            <a:alphaModFix/>
          </a:blip>
          <a:stretch>
            <a:fillRect/>
          </a:stretch>
        </p:blipFill>
        <p:spPr>
          <a:xfrm>
            <a:off x="6066950" y="3158013"/>
            <a:ext cx="2640125" cy="11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3"/>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Brijesh Kumar Y. Panchal, and  Gaurang Chauhan [13] proposed an implementation through an Android Application to extract using Tesseract OCR. </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 Application generates text which is printed on a clean, B/W or colourful background and then can be converted into a computer readable form ASCII.</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 user has to manually edit the picture for the system to further proceed with text extraction.</a:t>
            </a:r>
            <a:endParaRPr b="0" sz="1400">
              <a:solidFill>
                <a:schemeClr val="dk2"/>
              </a:solidFill>
              <a:latin typeface="Lato"/>
              <a:ea typeface="Lato"/>
              <a:cs typeface="Lato"/>
              <a:sym typeface="Lato"/>
            </a:endParaRPr>
          </a:p>
        </p:txBody>
      </p:sp>
      <p:sp>
        <p:nvSpPr>
          <p:cNvPr id="329" name="Google Shape;329;p33"/>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K. Gaurav, Bhatia P. K. [14], deals with assorted pre-processing techniques used for handwritten recognition. </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 pre-processing techniques that were included are contrast stretching, noise removal techniques, normalization and segmentation, binarization, morphological processing techniques.</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Even though after applying all the said techniques, the accuracy of the image is not upto the mark.</a:t>
            </a:r>
            <a:endParaRPr b="0" sz="1400">
              <a:solidFill>
                <a:schemeClr val="dk2"/>
              </a:solidFill>
              <a:latin typeface="Lato"/>
              <a:ea typeface="Lato"/>
              <a:cs typeface="Lato"/>
              <a:sym typeface="Lato"/>
            </a:endParaRPr>
          </a:p>
        </p:txBody>
      </p:sp>
      <p:pic>
        <p:nvPicPr>
          <p:cNvPr id="330" name="Google Shape;330;p33"/>
          <p:cNvPicPr preferRelativeResize="0"/>
          <p:nvPr/>
        </p:nvPicPr>
        <p:blipFill rotWithShape="1">
          <a:blip r:embed="rId3">
            <a:alphaModFix/>
          </a:blip>
          <a:srcRect b="40280" l="2892" r="4992" t="0"/>
          <a:stretch/>
        </p:blipFill>
        <p:spPr>
          <a:xfrm>
            <a:off x="344100" y="574925"/>
            <a:ext cx="2569901" cy="530042"/>
          </a:xfrm>
          <a:prstGeom prst="rect">
            <a:avLst/>
          </a:prstGeom>
          <a:noFill/>
          <a:ln>
            <a:noFill/>
          </a:ln>
        </p:spPr>
      </p:pic>
      <p:pic>
        <p:nvPicPr>
          <p:cNvPr id="331" name="Google Shape;331;p33"/>
          <p:cNvPicPr preferRelativeResize="0"/>
          <p:nvPr/>
        </p:nvPicPr>
        <p:blipFill rotWithShape="1">
          <a:blip r:embed="rId4">
            <a:alphaModFix/>
          </a:blip>
          <a:srcRect b="8382" l="3039" r="4299" t="0"/>
          <a:stretch/>
        </p:blipFill>
        <p:spPr>
          <a:xfrm>
            <a:off x="344104" y="1169850"/>
            <a:ext cx="2569900" cy="1213250"/>
          </a:xfrm>
          <a:prstGeom prst="rect">
            <a:avLst/>
          </a:prstGeom>
          <a:noFill/>
          <a:ln>
            <a:noFill/>
          </a:ln>
        </p:spPr>
      </p:pic>
      <p:pic>
        <p:nvPicPr>
          <p:cNvPr id="332" name="Google Shape;332;p33"/>
          <p:cNvPicPr preferRelativeResize="0"/>
          <p:nvPr/>
        </p:nvPicPr>
        <p:blipFill>
          <a:blip r:embed="rId5">
            <a:alphaModFix/>
          </a:blip>
          <a:stretch>
            <a:fillRect/>
          </a:stretch>
        </p:blipFill>
        <p:spPr>
          <a:xfrm>
            <a:off x="6114550" y="3053242"/>
            <a:ext cx="2592526" cy="82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4"/>
          <p:cNvSpPr txBox="1"/>
          <p:nvPr>
            <p:ph type="title"/>
          </p:nvPr>
        </p:nvSpPr>
        <p:spPr>
          <a:xfrm>
            <a:off x="3324750" y="357928"/>
            <a:ext cx="5569200" cy="2213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Salvador España-Boquera, Maria J. C. B., Jorge G. M. and Francisco Z. M. [15] outlines the hybrid Hidden Markov Model (HMM) is used to conceive the unconstrained offline handwritten texts. </a:t>
            </a:r>
            <a:endParaRPr b="0" sz="1400">
              <a:solidFill>
                <a:schemeClr val="dk2"/>
              </a:solidFill>
              <a:latin typeface="Lato"/>
              <a:ea typeface="Lato"/>
              <a:cs typeface="Lato"/>
              <a:sym typeface="Lato"/>
            </a:endParaRPr>
          </a:p>
          <a:p>
            <a:pPr indent="-317500" lvl="0" marL="457200" rtl="0" algn="just">
              <a:spcBef>
                <a:spcPts val="1000"/>
              </a:spcBef>
              <a:spcAft>
                <a:spcPts val="0"/>
              </a:spcAft>
              <a:buClr>
                <a:schemeClr val="dk2"/>
              </a:buClr>
              <a:buSzPts val="1400"/>
              <a:buFont typeface="Lato"/>
              <a:buChar char="●"/>
            </a:pPr>
            <a:r>
              <a:rPr b="0" lang="en" sz="1400">
                <a:solidFill>
                  <a:schemeClr val="dk2"/>
                </a:solidFill>
                <a:latin typeface="Lato"/>
                <a:ea typeface="Lato"/>
                <a:cs typeface="Lato"/>
                <a:sym typeface="Lato"/>
              </a:rPr>
              <a:t>Pros: The main characteristics of the recognition systems is to produce a new way in the form of preprocessing and recognition which are both based on ANNs.</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Cons: The paper focuses on enhancing the non-uniform slant and slope correction only.</a:t>
            </a:r>
            <a:endParaRPr b="0" sz="1400">
              <a:solidFill>
                <a:schemeClr val="dk2"/>
              </a:solidFill>
              <a:latin typeface="Lato"/>
              <a:ea typeface="Lato"/>
              <a:cs typeface="Lato"/>
              <a:sym typeface="Lato"/>
            </a:endParaRPr>
          </a:p>
        </p:txBody>
      </p:sp>
      <p:sp>
        <p:nvSpPr>
          <p:cNvPr id="339" name="Google Shape;339;p34"/>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Lato"/>
              <a:buChar char="●"/>
            </a:pPr>
            <a:r>
              <a:rPr b="0" lang="en" sz="1400">
                <a:solidFill>
                  <a:schemeClr val="dk2"/>
                </a:solidFill>
                <a:latin typeface="Lato"/>
                <a:ea typeface="Lato"/>
                <a:cs typeface="Lato"/>
                <a:sym typeface="Lato"/>
              </a:rPr>
              <a:t>K. Karthick, K.B. Ravindrakumar, R. Francis and S.Ilankannan [16] have discussed the various steps and techniques used for text detection.</a:t>
            </a:r>
            <a:endParaRPr b="0" sz="1400">
              <a:solidFill>
                <a:schemeClr val="dk2"/>
              </a:solidFill>
              <a:latin typeface="Lato"/>
              <a:ea typeface="Lato"/>
              <a:cs typeface="Lato"/>
              <a:sym typeface="Lato"/>
            </a:endParaRPr>
          </a:p>
          <a:p>
            <a:pPr indent="-317500" lvl="0" marL="457200" rtl="0" algn="just">
              <a:spcBef>
                <a:spcPts val="1000"/>
              </a:spcBef>
              <a:spcAft>
                <a:spcPts val="1000"/>
              </a:spcAft>
              <a:buClr>
                <a:schemeClr val="dk2"/>
              </a:buClr>
              <a:buSzPts val="1400"/>
              <a:buFont typeface="Lato"/>
              <a:buChar char="●"/>
            </a:pPr>
            <a:r>
              <a:rPr b="0" lang="en" sz="1400">
                <a:solidFill>
                  <a:schemeClr val="dk2"/>
                </a:solidFill>
                <a:latin typeface="Lato"/>
                <a:ea typeface="Lato"/>
                <a:cs typeface="Lato"/>
                <a:sym typeface="Lato"/>
              </a:rPr>
              <a:t>Pros: From their study it has been found that best results come from reduced computation time and it is possible to segment multilingual characters and enhance character recognition rate.</a:t>
            </a:r>
            <a:endParaRPr b="0" sz="1400">
              <a:solidFill>
                <a:schemeClr val="dk2"/>
              </a:solidFill>
              <a:latin typeface="Lato"/>
              <a:ea typeface="Lato"/>
              <a:cs typeface="Lato"/>
              <a:sym typeface="Lato"/>
            </a:endParaRPr>
          </a:p>
        </p:txBody>
      </p:sp>
      <p:pic>
        <p:nvPicPr>
          <p:cNvPr id="340" name="Google Shape;340;p34"/>
          <p:cNvPicPr preferRelativeResize="0"/>
          <p:nvPr/>
        </p:nvPicPr>
        <p:blipFill>
          <a:blip r:embed="rId3">
            <a:alphaModFix/>
          </a:blip>
          <a:stretch>
            <a:fillRect/>
          </a:stretch>
        </p:blipFill>
        <p:spPr>
          <a:xfrm>
            <a:off x="344100" y="625575"/>
            <a:ext cx="2793774" cy="715475"/>
          </a:xfrm>
          <a:prstGeom prst="rect">
            <a:avLst/>
          </a:prstGeom>
          <a:noFill/>
          <a:ln>
            <a:noFill/>
          </a:ln>
        </p:spPr>
      </p:pic>
      <p:pic>
        <p:nvPicPr>
          <p:cNvPr id="341" name="Google Shape;341;p34"/>
          <p:cNvPicPr preferRelativeResize="0"/>
          <p:nvPr/>
        </p:nvPicPr>
        <p:blipFill>
          <a:blip r:embed="rId4">
            <a:alphaModFix/>
          </a:blip>
          <a:stretch>
            <a:fillRect/>
          </a:stretch>
        </p:blipFill>
        <p:spPr>
          <a:xfrm>
            <a:off x="6028101" y="3008701"/>
            <a:ext cx="2678974" cy="55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5"/>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48" name="Google Shape;348;p35"/>
          <p:cNvSpPr txBox="1"/>
          <p:nvPr/>
        </p:nvSpPr>
        <p:spPr>
          <a:xfrm>
            <a:off x="452075" y="1275825"/>
            <a:ext cx="82275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[1] </a:t>
            </a:r>
            <a:r>
              <a:rPr lang="en">
                <a:highlight>
                  <a:schemeClr val="lt1"/>
                </a:highlight>
                <a:latin typeface="Lato"/>
                <a:ea typeface="Lato"/>
                <a:cs typeface="Lato"/>
                <a:sym typeface="Lato"/>
              </a:rPr>
              <a:t>K. Karthick, K.B. Ravindrakumar, R. Francis, S. Ilankannan, “Steps Involved in Text Recognition and Recent Research in OCR; A Study”, International Journal of Recent Technology and Engineering (IJRTE) ISSN: 2277-3878, Volume-8, Issue-1, May 2019.</a:t>
            </a:r>
            <a:endParaRPr>
              <a:highlight>
                <a:schemeClr val="lt1"/>
              </a:highlight>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[2] </a:t>
            </a:r>
            <a:r>
              <a:rPr lang="en">
                <a:latin typeface="Lato"/>
                <a:ea typeface="Lato"/>
                <a:cs typeface="Lato"/>
                <a:sym typeface="Lato"/>
              </a:rPr>
              <a:t>Mittal, Rishabh; Garg, Anchal, “Text extraction using OCR: A Systematic Review”, 2020 Second International Conference on Inventive Research in Computing Applications (ICIRCA), 2020, pp 357–362.</a:t>
            </a:r>
            <a:r>
              <a:rPr lang="en">
                <a:latin typeface="Lato"/>
                <a:ea typeface="Lato"/>
                <a:cs typeface="Lato"/>
                <a:sym typeface="Lato"/>
              </a:rPr>
              <a:t>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[3] </a:t>
            </a:r>
            <a:r>
              <a:rPr lang="en">
                <a:highlight>
                  <a:srgbClr val="FFFFFF"/>
                </a:highlight>
                <a:latin typeface="Lato"/>
                <a:ea typeface="Lato"/>
                <a:cs typeface="Lato"/>
                <a:sym typeface="Lato"/>
              </a:rPr>
              <a:t>Sanjeev Kumar, Mahika Sharma, Kritika Handa, Rishika Jaiswal, “Improve OCR Accuracy with Advanced Image Preprocessing using Machine Learning with Python”, International Journal of Innovative Technology and Exploring Engineering (IJITEE) ISSN: 2278-3075, Volume-9 Issue-7, May 2020.</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[4] </a:t>
            </a:r>
            <a:r>
              <a:rPr lang="en">
                <a:highlight>
                  <a:srgbClr val="FFFFFF"/>
                </a:highlight>
                <a:latin typeface="Lato"/>
                <a:ea typeface="Lato"/>
                <a:cs typeface="Lato"/>
                <a:sym typeface="Lato"/>
              </a:rPr>
              <a:t>Dan Sporici, Elena Cușnir and Costin-Anton Boiangiu, “Improving the Accuracy of Tesseract 4.0 OCR Engine Using Convolution-Based Preprocessing”, International Journal of Innovative Technology and Exploring Engineering, Volume-12 Issue-5, May 2, 2020. </a:t>
            </a:r>
            <a:endParaRPr>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4" name="Google Shape;144;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rPr>
              <a:t>Problem Statement</a:t>
            </a:r>
            <a:endParaRPr sz="1700">
              <a:solidFill>
                <a:srgbClr val="333333"/>
              </a:solidFill>
            </a:endParaRPr>
          </a:p>
          <a:p>
            <a:pPr indent="0" lvl="0" marL="0" rtl="0" algn="l">
              <a:spcBef>
                <a:spcPts val="1600"/>
              </a:spcBef>
              <a:spcAft>
                <a:spcPts val="0"/>
              </a:spcAft>
              <a:buNone/>
            </a:pPr>
            <a:r>
              <a:rPr lang="en" sz="1700">
                <a:solidFill>
                  <a:srgbClr val="333333"/>
                </a:solidFill>
              </a:rPr>
              <a:t>Methodology</a:t>
            </a:r>
            <a:endParaRPr sz="1700">
              <a:solidFill>
                <a:srgbClr val="333333"/>
              </a:solidFill>
            </a:endParaRPr>
          </a:p>
          <a:p>
            <a:pPr indent="0" lvl="0" marL="0" rtl="0" algn="l">
              <a:spcBef>
                <a:spcPts val="1600"/>
              </a:spcBef>
              <a:spcAft>
                <a:spcPts val="0"/>
              </a:spcAft>
              <a:buNone/>
            </a:pPr>
            <a:r>
              <a:rPr lang="en" sz="1700">
                <a:solidFill>
                  <a:srgbClr val="333333"/>
                </a:solidFill>
              </a:rPr>
              <a:t>Project Status</a:t>
            </a:r>
            <a:endParaRPr sz="1700">
              <a:solidFill>
                <a:srgbClr val="333333"/>
              </a:solidFill>
            </a:endParaRPr>
          </a:p>
          <a:p>
            <a:pPr indent="0" lvl="0" marL="0" rtl="0" algn="l">
              <a:spcBef>
                <a:spcPts val="1600"/>
              </a:spcBef>
              <a:spcAft>
                <a:spcPts val="0"/>
              </a:spcAft>
              <a:buNone/>
            </a:pPr>
            <a:r>
              <a:rPr lang="en" sz="1700">
                <a:solidFill>
                  <a:srgbClr val="333333"/>
                </a:solidFill>
              </a:rPr>
              <a:t>Literature Survey</a:t>
            </a:r>
            <a:endParaRPr sz="1700">
              <a:solidFill>
                <a:srgbClr val="333333"/>
              </a:solidFill>
            </a:endParaRPr>
          </a:p>
          <a:p>
            <a:pPr indent="0" lvl="0" marL="0" rtl="0" algn="l">
              <a:spcBef>
                <a:spcPts val="1600"/>
              </a:spcBef>
              <a:spcAft>
                <a:spcPts val="0"/>
              </a:spcAft>
              <a:buNone/>
            </a:pPr>
            <a:r>
              <a:rPr lang="en" sz="1700">
                <a:solidFill>
                  <a:srgbClr val="333333"/>
                </a:solidFill>
              </a:rPr>
              <a:t>References</a:t>
            </a:r>
            <a:endParaRPr sz="1700">
              <a:solidFill>
                <a:srgbClr val="333333"/>
              </a:solidFill>
            </a:endParaRPr>
          </a:p>
          <a:p>
            <a:pPr indent="0" lvl="0" marL="0" rtl="0" algn="l">
              <a:spcBef>
                <a:spcPts val="1600"/>
              </a:spcBef>
              <a:spcAft>
                <a:spcPts val="0"/>
              </a:spcAft>
              <a:buNone/>
            </a:pPr>
            <a:r>
              <a:t/>
            </a:r>
            <a:endParaRPr sz="1700">
              <a:solidFill>
                <a:srgbClr val="333333"/>
              </a:solidFill>
            </a:endParaRPr>
          </a:p>
          <a:p>
            <a:pPr indent="0" lvl="0" marL="0" rtl="0" algn="l">
              <a:spcBef>
                <a:spcPts val="1600"/>
              </a:spcBef>
              <a:spcAft>
                <a:spcPts val="1600"/>
              </a:spcAft>
              <a:buNone/>
            </a:pPr>
            <a:r>
              <a:t/>
            </a:r>
            <a:endParaRPr sz="1700">
              <a:solidFill>
                <a:srgbClr val="33333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4" name="Google Shape;354;p36"/>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55" name="Google Shape;355;p36"/>
          <p:cNvSpPr txBox="1"/>
          <p:nvPr/>
        </p:nvSpPr>
        <p:spPr>
          <a:xfrm>
            <a:off x="452075" y="1275825"/>
            <a:ext cx="82275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[5] </a:t>
            </a:r>
            <a:r>
              <a:rPr lang="en">
                <a:latin typeface="Lato"/>
                <a:ea typeface="Lato"/>
                <a:cs typeface="Lato"/>
                <a:sym typeface="Lato"/>
              </a:rPr>
              <a:t>Sahana K Adyanthaya</a:t>
            </a:r>
            <a:r>
              <a:rPr lang="en">
                <a:latin typeface="Lato"/>
                <a:ea typeface="Lato"/>
                <a:cs typeface="Lato"/>
                <a:sym typeface="Lato"/>
              </a:rPr>
              <a:t>, “</a:t>
            </a:r>
            <a:r>
              <a:rPr lang="en">
                <a:latin typeface="Lato"/>
                <a:ea typeface="Lato"/>
                <a:cs typeface="Lato"/>
                <a:sym typeface="Lato"/>
              </a:rPr>
              <a:t>Text Recognition from Images: A Study</a:t>
            </a:r>
            <a:r>
              <a:rPr lang="en">
                <a:latin typeface="Lato"/>
                <a:ea typeface="Lato"/>
                <a:cs typeface="Lato"/>
                <a:sym typeface="Lato"/>
              </a:rPr>
              <a:t>”, International Journal of Engineering Research &amp; Technology (IJERT), ISSN: 2278-0181, Volume-8 Issue-13, 2020.</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[6] </a:t>
            </a:r>
            <a:r>
              <a:rPr lang="en">
                <a:latin typeface="Lato"/>
                <a:ea typeface="Lato"/>
                <a:cs typeface="Lato"/>
                <a:sym typeface="Lato"/>
              </a:rPr>
              <a:t>Naveen Sankaran and C.V Jawahar</a:t>
            </a:r>
            <a:r>
              <a:rPr lang="en">
                <a:latin typeface="Lato"/>
                <a:ea typeface="Lato"/>
                <a:cs typeface="Lato"/>
                <a:sym typeface="Lato"/>
              </a:rPr>
              <a:t>, “</a:t>
            </a:r>
            <a:r>
              <a:rPr lang="en">
                <a:latin typeface="Lato"/>
                <a:ea typeface="Lato"/>
                <a:cs typeface="Lato"/>
                <a:sym typeface="Lato"/>
              </a:rPr>
              <a:t>Recognition of Printed Devanagari Text Using BLSTM Neural Network</a:t>
            </a:r>
            <a:r>
              <a:rPr lang="en">
                <a:latin typeface="Lato"/>
                <a:ea typeface="Lato"/>
                <a:cs typeface="Lato"/>
                <a:sym typeface="Lato"/>
              </a:rPr>
              <a:t>”, </a:t>
            </a:r>
            <a:r>
              <a:rPr lang="en">
                <a:latin typeface="Lato"/>
                <a:ea typeface="Lato"/>
                <a:cs typeface="Lato"/>
                <a:sym typeface="Lato"/>
              </a:rPr>
              <a:t>21st International Conference on Pattern Recognition (ICPR)</a:t>
            </a:r>
            <a:r>
              <a:rPr lang="en">
                <a:latin typeface="Lato"/>
                <a:ea typeface="Lato"/>
                <a:cs typeface="Lato"/>
                <a:sym typeface="Lato"/>
              </a:rPr>
              <a:t>, </a:t>
            </a:r>
            <a:r>
              <a:rPr lang="en">
                <a:latin typeface="Lato"/>
                <a:ea typeface="Lato"/>
                <a:cs typeface="Lato"/>
                <a:sym typeface="Lato"/>
              </a:rPr>
              <a:t>November 11-15, 2012. Tsukuba, Japan</a:t>
            </a:r>
            <a:r>
              <a:rPr lang="en">
                <a:latin typeface="Lato"/>
                <a:ea typeface="Lato"/>
                <a:cs typeface="Lato"/>
                <a:sym typeface="Lato"/>
              </a:rPr>
              <a:t>.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[7] </a:t>
            </a:r>
            <a:r>
              <a:rPr lang="en">
                <a:highlight>
                  <a:srgbClr val="FFFFFF"/>
                </a:highlight>
                <a:latin typeface="Lato"/>
                <a:ea typeface="Lato"/>
                <a:cs typeface="Lato"/>
                <a:sym typeface="Lato"/>
              </a:rPr>
              <a:t>Sai Abhishikth Ayyadevara, P N V Sai Ram Teja, Bharath K P Rajesh Kumar M</a:t>
            </a:r>
            <a:r>
              <a:rPr lang="en">
                <a:highlight>
                  <a:srgbClr val="FFFFFF"/>
                </a:highlight>
                <a:latin typeface="Lato"/>
                <a:ea typeface="Lato"/>
                <a:cs typeface="Lato"/>
                <a:sym typeface="Lato"/>
              </a:rPr>
              <a:t>, “</a:t>
            </a:r>
            <a:r>
              <a:rPr lang="en">
                <a:highlight>
                  <a:srgbClr val="FFFFFF"/>
                </a:highlight>
                <a:latin typeface="Lato"/>
                <a:ea typeface="Lato"/>
                <a:cs typeface="Lato"/>
                <a:sym typeface="Lato"/>
              </a:rPr>
              <a:t>Handwritten Character Recognition Using Unique Feature Extraction Technique</a:t>
            </a:r>
            <a:r>
              <a:rPr lang="en">
                <a:highlight>
                  <a:srgbClr val="FFFFFF"/>
                </a:highlight>
                <a:latin typeface="Lato"/>
                <a:ea typeface="Lato"/>
                <a:cs typeface="Lato"/>
                <a:sym typeface="Lato"/>
              </a:rPr>
              <a:t>”, </a:t>
            </a:r>
            <a:r>
              <a:rPr lang="en">
                <a:highlight>
                  <a:srgbClr val="FFFFFF"/>
                </a:highlight>
                <a:latin typeface="Lato"/>
                <a:ea typeface="Lato"/>
                <a:cs typeface="Lato"/>
                <a:sym typeface="Lato"/>
              </a:rPr>
              <a:t>International Research Journal of Modernization in Engineering Technology and Science</a:t>
            </a:r>
            <a:r>
              <a:rPr lang="en">
                <a:highlight>
                  <a:srgbClr val="FFFFFF"/>
                </a:highlight>
                <a:latin typeface="Lato"/>
                <a:ea typeface="Lato"/>
                <a:cs typeface="Lato"/>
                <a:sym typeface="Lato"/>
              </a:rPr>
              <a:t>, Volume-3 Issue-10, Jan 2020.</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[8] Karen Kukich,  “System that automatically converts word into text”, ACM Computing Surveys, Vol. 24, No. 4, December 1992. </a:t>
            </a:r>
            <a:endParaRPr>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7"/>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62" name="Google Shape;362;p37"/>
          <p:cNvSpPr txBox="1"/>
          <p:nvPr/>
        </p:nvSpPr>
        <p:spPr>
          <a:xfrm>
            <a:off x="452075" y="1275825"/>
            <a:ext cx="82275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a:t>
            </a:r>
            <a:r>
              <a:rPr lang="en">
                <a:latin typeface="Lato"/>
                <a:ea typeface="Lato"/>
                <a:cs typeface="Lato"/>
                <a:sym typeface="Lato"/>
              </a:rPr>
              <a:t>9</a:t>
            </a:r>
            <a:r>
              <a:rPr lang="en">
                <a:latin typeface="Lato"/>
                <a:ea typeface="Lato"/>
                <a:cs typeface="Lato"/>
                <a:sym typeface="Lato"/>
              </a:rPr>
              <a:t>] Dr. PL Chithra, P Bhavani, P. , “A Study on Various Image Processing Techniques”, International Journal of Emerging Technology and Innovative Engineering </a:t>
            </a:r>
            <a:r>
              <a:rPr lang="en">
                <a:latin typeface="Lato"/>
                <a:ea typeface="Lato"/>
                <a:cs typeface="Lato"/>
                <a:sym typeface="Lato"/>
              </a:rPr>
              <a:t>(ISSN (print): 2394 – 6598) </a:t>
            </a:r>
            <a:r>
              <a:rPr lang="en">
                <a:latin typeface="Lato"/>
                <a:ea typeface="Lato"/>
                <a:cs typeface="Lato"/>
                <a:sym typeface="Lato"/>
              </a:rPr>
              <a:t>Volume 5, Issue 5, May 2019.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a:t>
            </a:r>
            <a:r>
              <a:rPr lang="en">
                <a:latin typeface="Lato"/>
                <a:ea typeface="Lato"/>
                <a:cs typeface="Lato"/>
                <a:sym typeface="Lato"/>
              </a:rPr>
              <a:t>10</a:t>
            </a:r>
            <a:r>
              <a:rPr lang="en">
                <a:latin typeface="Lato"/>
                <a:ea typeface="Lato"/>
                <a:cs typeface="Lato"/>
                <a:sym typeface="Lato"/>
              </a:rPr>
              <a:t>] </a:t>
            </a:r>
            <a:r>
              <a:rPr lang="en">
                <a:highlight>
                  <a:srgbClr val="FFFFFF"/>
                </a:highlight>
                <a:latin typeface="Lato"/>
                <a:ea typeface="Lato"/>
                <a:cs typeface="Lato"/>
                <a:sym typeface="Lato"/>
              </a:rPr>
              <a:t>Bhaskar, L., &amp; Ranjith, R. , “Robust Text Extraction in Images for Personal Event Planner”,. 2020 11th International Conference on Computing, Communication and Networking Technologies (ICCCNT) July 1-3, 2020, IIT-Kharagpur, Kharagpur, India.</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a:t>
            </a:r>
            <a:r>
              <a:rPr lang="en">
                <a:highlight>
                  <a:srgbClr val="FFFFFF"/>
                </a:highlight>
                <a:latin typeface="Lato"/>
                <a:ea typeface="Lato"/>
                <a:cs typeface="Lato"/>
                <a:sym typeface="Lato"/>
              </a:rPr>
              <a:t>11</a:t>
            </a:r>
            <a:r>
              <a:rPr lang="en">
                <a:highlight>
                  <a:srgbClr val="FFFFFF"/>
                </a:highlight>
                <a:latin typeface="Lato"/>
                <a:ea typeface="Lato"/>
                <a:cs typeface="Lato"/>
                <a:sym typeface="Lato"/>
              </a:rPr>
              <a:t>] M.S. Akopyan, O.V. Belyaeva, T.P. Plechov and D.Y. Turdakov, “Text recognition on images from social media”, Ivannikov Memorial Workshop (IVMEM), </a:t>
            </a:r>
            <a:r>
              <a:rPr lang="en">
                <a:highlight>
                  <a:srgbClr val="FFFFFF"/>
                </a:highlight>
                <a:latin typeface="Lato"/>
                <a:ea typeface="Lato"/>
                <a:cs typeface="Lato"/>
                <a:sym typeface="Lato"/>
              </a:rPr>
              <a:t>2019.</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chemeClr val="lt1"/>
                </a:highlight>
                <a:latin typeface="Lato"/>
                <a:ea typeface="Lato"/>
                <a:cs typeface="Lato"/>
                <a:sym typeface="Lato"/>
              </a:rPr>
              <a:t>[12] Anupriya Shrivastava, Amudha J., Deepa Gupta, Kshitij Sharma, “Deep Learning Model for Text Recognition in Images”, 10th ICCCNT 2019 July 6-8, 2019, IIT - Kanpur, Kanpur, India.</a:t>
            </a:r>
            <a:endParaRPr>
              <a:highlight>
                <a:srgbClr val="FFFFFF"/>
              </a:highlight>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8"/>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69" name="Google Shape;369;p38"/>
          <p:cNvSpPr txBox="1"/>
          <p:nvPr/>
        </p:nvSpPr>
        <p:spPr>
          <a:xfrm>
            <a:off x="452075" y="1275825"/>
            <a:ext cx="82275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highlight>
                  <a:srgbClr val="FFFFFF"/>
                </a:highlight>
                <a:latin typeface="Lato"/>
                <a:ea typeface="Lato"/>
                <a:cs typeface="Lato"/>
                <a:sym typeface="Lato"/>
              </a:rPr>
              <a:t>[13] Brijeshkumar Y. Panchal and Gaurang Chauhan, “Design and implementation of android application to extract text from images by using tesseract for English and Hindi”, 3rd International Scientific Conference of Engineering Sciences and Advances Technologies (IICESAT), </a:t>
            </a:r>
            <a:r>
              <a:rPr lang="en">
                <a:highlight>
                  <a:srgbClr val="FFFFFF"/>
                </a:highlight>
                <a:latin typeface="Lato"/>
                <a:ea typeface="Lato"/>
                <a:cs typeface="Lato"/>
                <a:sym typeface="Lato"/>
              </a:rPr>
              <a:t>Journal of Physics: Conference Series, Volume 1973, </a:t>
            </a:r>
            <a:r>
              <a:rPr lang="en">
                <a:highlight>
                  <a:srgbClr val="FFFFFF"/>
                </a:highlight>
                <a:latin typeface="Lato"/>
                <a:ea typeface="Lato"/>
                <a:cs typeface="Lato"/>
                <a:sym typeface="Lato"/>
              </a:rPr>
              <a:t>4-5 June, 2021.</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[14]  K. Gaurav and Bhatia P. K., “Analytical Review of Preprocessing Techniques for Offline Handwritten Character Recognition”, 2nd International Conference on Emerging Trends in Engineering &amp; Management, ICETEM, 2013.</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[15] Salvador España-Boquera, Maria J. C. B., Jorge G. M. and Francisco Z. M., “Improving Offline Handwritten Text Recognition with Hybrid HMM/ANN Models”, IEEE Transactions on Pattern Analysis and Machine Intelligence, Vol. 33, No. 4, April 2011.</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[16] </a:t>
            </a:r>
            <a:r>
              <a:rPr lang="en">
                <a:latin typeface="Lato"/>
                <a:ea typeface="Lato"/>
                <a:cs typeface="Lato"/>
                <a:sym typeface="Lato"/>
              </a:rPr>
              <a:t>Yang Zhang, Hao Zhang, HaoranLi, “Event Info Extraction from Flyers”, 2021.</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 </a:t>
            </a:r>
            <a:endParaRPr>
              <a:highlight>
                <a:srgbClr val="FFFFFF"/>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3" name="Shape 373"/>
        <p:cNvGrpSpPr/>
        <p:nvPr/>
      </p:nvGrpSpPr>
      <p:grpSpPr>
        <a:xfrm>
          <a:off x="0" y="0"/>
          <a:ext cx="0" cy="0"/>
          <a:chOff x="0" y="0"/>
          <a:chExt cx="0" cy="0"/>
        </a:xfrm>
      </p:grpSpPr>
      <p:sp>
        <p:nvSpPr>
          <p:cNvPr id="374" name="Google Shape;374;p39"/>
          <p:cNvSpPr txBox="1"/>
          <p:nvPr/>
        </p:nvSpPr>
        <p:spPr>
          <a:xfrm>
            <a:off x="421500" y="2248500"/>
            <a:ext cx="830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Thank You </a:t>
            </a:r>
            <a:endParaRPr b="1" sz="30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150" name="Google Shape;150;p19"/>
          <p:cNvPicPr preferRelativeResize="0"/>
          <p:nvPr/>
        </p:nvPicPr>
        <p:blipFill rotWithShape="1">
          <a:blip r:embed="rId3">
            <a:alphaModFix/>
          </a:blip>
          <a:srcRect b="3805" l="0" r="0" t="20091"/>
          <a:stretch/>
        </p:blipFill>
        <p:spPr>
          <a:xfrm>
            <a:off x="5449700" y="3369875"/>
            <a:ext cx="1417475" cy="1558775"/>
          </a:xfrm>
          <a:prstGeom prst="rect">
            <a:avLst/>
          </a:prstGeom>
          <a:noFill/>
          <a:ln>
            <a:noFill/>
          </a:ln>
        </p:spPr>
      </p:pic>
      <p:pic>
        <p:nvPicPr>
          <p:cNvPr id="151" name="Google Shape;151;p19"/>
          <p:cNvPicPr preferRelativeResize="0"/>
          <p:nvPr/>
        </p:nvPicPr>
        <p:blipFill rotWithShape="1">
          <a:blip r:embed="rId4">
            <a:alphaModFix/>
          </a:blip>
          <a:srcRect b="5990" l="0" r="0" t="22180"/>
          <a:stretch/>
        </p:blipFill>
        <p:spPr>
          <a:xfrm>
            <a:off x="6993000" y="3369868"/>
            <a:ext cx="1417475" cy="1558780"/>
          </a:xfrm>
          <a:prstGeom prst="rect">
            <a:avLst/>
          </a:prstGeom>
          <a:noFill/>
          <a:ln>
            <a:noFill/>
          </a:ln>
        </p:spPr>
      </p:pic>
      <p:sp>
        <p:nvSpPr>
          <p:cNvPr id="152" name="Google Shape;152;p19"/>
          <p:cNvSpPr txBox="1"/>
          <p:nvPr>
            <p:ph type="title"/>
          </p:nvPr>
        </p:nvSpPr>
        <p:spPr>
          <a:xfrm>
            <a:off x="817825" y="1318650"/>
            <a:ext cx="7718400" cy="1833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600">
                <a:latin typeface="Lato"/>
                <a:ea typeface="Lato"/>
                <a:cs typeface="Lato"/>
                <a:sym typeface="Lato"/>
              </a:rPr>
              <a:t>Advancements in computer vision have paved the way by providing tools for text detection and extraction.  It’s been observed that the accuracy of the extracted text is relatively low and contains a lot of noise. The aim is to extend the current pipeline to </a:t>
            </a:r>
            <a:r>
              <a:rPr b="0" lang="en" sz="1600">
                <a:latin typeface="Lato"/>
                <a:ea typeface="Lato"/>
                <a:cs typeface="Lato"/>
                <a:sym typeface="Lato"/>
              </a:rPr>
              <a:t>improve the accuracy by </a:t>
            </a:r>
            <a:endParaRPr b="0" sz="1600">
              <a:latin typeface="Lato"/>
              <a:ea typeface="Lato"/>
              <a:cs typeface="Lato"/>
              <a:sym typeface="Lato"/>
            </a:endParaRPr>
          </a:p>
          <a:p>
            <a:pPr indent="-330200" lvl="0" marL="1828800" rtl="0" algn="just">
              <a:spcBef>
                <a:spcPts val="500"/>
              </a:spcBef>
              <a:spcAft>
                <a:spcPts val="0"/>
              </a:spcAft>
              <a:buSzPts val="1600"/>
              <a:buFont typeface="Lato"/>
              <a:buChar char="●"/>
            </a:pPr>
            <a:r>
              <a:rPr b="0" lang="en" sz="1600">
                <a:latin typeface="Lato"/>
                <a:ea typeface="Lato"/>
                <a:cs typeface="Lato"/>
                <a:sym typeface="Lato"/>
              </a:rPr>
              <a:t>Improving the quality of the image</a:t>
            </a:r>
            <a:endParaRPr b="0" sz="1600">
              <a:latin typeface="Lato"/>
              <a:ea typeface="Lato"/>
              <a:cs typeface="Lato"/>
              <a:sym typeface="Lato"/>
            </a:endParaRPr>
          </a:p>
          <a:p>
            <a:pPr indent="-330200" lvl="0" marL="1828800" rtl="0" algn="just">
              <a:spcBef>
                <a:spcPts val="200"/>
              </a:spcBef>
              <a:spcAft>
                <a:spcPts val="0"/>
              </a:spcAft>
              <a:buSzPts val="1600"/>
              <a:buFont typeface="Lato"/>
              <a:buChar char="●"/>
            </a:pPr>
            <a:r>
              <a:rPr b="0" lang="en" sz="1600">
                <a:latin typeface="Lato"/>
                <a:ea typeface="Lato"/>
                <a:cs typeface="Lato"/>
                <a:sym typeface="Lato"/>
              </a:rPr>
              <a:t>Using NLP to extract information from raw text</a:t>
            </a:r>
            <a:endParaRPr b="0"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56" name="Shape 156"/>
        <p:cNvGrpSpPr/>
        <p:nvPr/>
      </p:nvGrpSpPr>
      <p:grpSpPr>
        <a:xfrm>
          <a:off x="0" y="0"/>
          <a:ext cx="0" cy="0"/>
          <a:chOff x="0" y="0"/>
          <a:chExt cx="0" cy="0"/>
        </a:xfrm>
      </p:grpSpPr>
      <p:sp>
        <p:nvSpPr>
          <p:cNvPr id="157" name="Google Shape;157;p20"/>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Methodology</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1"/>
          <p:cNvPicPr preferRelativeResize="0"/>
          <p:nvPr/>
        </p:nvPicPr>
        <p:blipFill>
          <a:blip r:embed="rId3">
            <a:alphaModFix/>
          </a:blip>
          <a:stretch>
            <a:fillRect/>
          </a:stretch>
        </p:blipFill>
        <p:spPr>
          <a:xfrm>
            <a:off x="419104" y="1697754"/>
            <a:ext cx="670564" cy="750479"/>
          </a:xfrm>
          <a:prstGeom prst="rect">
            <a:avLst/>
          </a:prstGeom>
          <a:noFill/>
          <a:ln>
            <a:noFill/>
          </a:ln>
        </p:spPr>
      </p:pic>
      <p:pic>
        <p:nvPicPr>
          <p:cNvPr id="164" name="Google Shape;164;p21"/>
          <p:cNvPicPr preferRelativeResize="0"/>
          <p:nvPr/>
        </p:nvPicPr>
        <p:blipFill rotWithShape="1">
          <a:blip r:embed="rId4">
            <a:alphaModFix/>
          </a:blip>
          <a:srcRect b="10561" l="0" r="0" t="9724"/>
          <a:stretch/>
        </p:blipFill>
        <p:spPr>
          <a:xfrm>
            <a:off x="1643100" y="1681275"/>
            <a:ext cx="550300" cy="751350"/>
          </a:xfrm>
          <a:prstGeom prst="rect">
            <a:avLst/>
          </a:prstGeom>
          <a:noFill/>
          <a:ln>
            <a:noFill/>
          </a:ln>
        </p:spPr>
      </p:pic>
      <p:pic>
        <p:nvPicPr>
          <p:cNvPr id="165" name="Google Shape;165;p21"/>
          <p:cNvPicPr preferRelativeResize="0"/>
          <p:nvPr/>
        </p:nvPicPr>
        <p:blipFill>
          <a:blip r:embed="rId5">
            <a:alphaModFix/>
          </a:blip>
          <a:stretch>
            <a:fillRect/>
          </a:stretch>
        </p:blipFill>
        <p:spPr>
          <a:xfrm>
            <a:off x="1771853" y="1807292"/>
            <a:ext cx="292799" cy="399788"/>
          </a:xfrm>
          <a:prstGeom prst="rect">
            <a:avLst/>
          </a:prstGeom>
          <a:noFill/>
          <a:ln>
            <a:noFill/>
          </a:ln>
        </p:spPr>
      </p:pic>
      <p:pic>
        <p:nvPicPr>
          <p:cNvPr id="166" name="Google Shape;166;p21"/>
          <p:cNvPicPr preferRelativeResize="0"/>
          <p:nvPr/>
        </p:nvPicPr>
        <p:blipFill>
          <a:blip r:embed="rId6">
            <a:alphaModFix/>
          </a:blip>
          <a:stretch>
            <a:fillRect/>
          </a:stretch>
        </p:blipFill>
        <p:spPr>
          <a:xfrm>
            <a:off x="5194614" y="1681302"/>
            <a:ext cx="671325" cy="751330"/>
          </a:xfrm>
          <a:prstGeom prst="rect">
            <a:avLst/>
          </a:prstGeom>
          <a:noFill/>
          <a:ln>
            <a:noFill/>
          </a:ln>
        </p:spPr>
      </p:pic>
      <p:pic>
        <p:nvPicPr>
          <p:cNvPr id="167" name="Google Shape;167;p21"/>
          <p:cNvPicPr preferRelativeResize="0"/>
          <p:nvPr/>
        </p:nvPicPr>
        <p:blipFill rotWithShape="1">
          <a:blip r:embed="rId7">
            <a:alphaModFix/>
          </a:blip>
          <a:srcRect b="12585" l="18060" r="-18060" t="14453"/>
          <a:stretch/>
        </p:blipFill>
        <p:spPr>
          <a:xfrm>
            <a:off x="1208195" y="1881097"/>
            <a:ext cx="398120" cy="383811"/>
          </a:xfrm>
          <a:prstGeom prst="rect">
            <a:avLst/>
          </a:prstGeom>
          <a:noFill/>
          <a:ln>
            <a:noFill/>
          </a:ln>
        </p:spPr>
      </p:pic>
      <p:sp>
        <p:nvSpPr>
          <p:cNvPr id="168" name="Google Shape;168;p21"/>
          <p:cNvSpPr txBox="1"/>
          <p:nvPr/>
        </p:nvSpPr>
        <p:spPr>
          <a:xfrm>
            <a:off x="207763" y="263820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Document </a:t>
            </a:r>
            <a:endParaRPr b="1" sz="1100">
              <a:solidFill>
                <a:schemeClr val="dk2"/>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Scan</a:t>
            </a:r>
            <a:endParaRPr b="1" sz="1100">
              <a:solidFill>
                <a:schemeClr val="dk2"/>
              </a:solidFill>
              <a:latin typeface="Lato"/>
              <a:ea typeface="Lato"/>
              <a:cs typeface="Lato"/>
              <a:sym typeface="Lato"/>
            </a:endParaRPr>
          </a:p>
        </p:txBody>
      </p:sp>
      <p:sp>
        <p:nvSpPr>
          <p:cNvPr id="169" name="Google Shape;169;p21"/>
          <p:cNvSpPr txBox="1"/>
          <p:nvPr/>
        </p:nvSpPr>
        <p:spPr>
          <a:xfrm>
            <a:off x="1416006" y="2543442"/>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Scanned Image File Upload</a:t>
            </a:r>
            <a:endParaRPr b="1" sz="1100">
              <a:solidFill>
                <a:schemeClr val="dk2"/>
              </a:solidFill>
              <a:latin typeface="Lato"/>
              <a:ea typeface="Lato"/>
              <a:cs typeface="Lato"/>
              <a:sym typeface="Lato"/>
            </a:endParaRPr>
          </a:p>
        </p:txBody>
      </p:sp>
      <p:sp>
        <p:nvSpPr>
          <p:cNvPr id="170" name="Google Shape;170;p21"/>
          <p:cNvSpPr txBox="1"/>
          <p:nvPr/>
        </p:nvSpPr>
        <p:spPr>
          <a:xfrm>
            <a:off x="3835662" y="2530188"/>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Optical Character Recognition</a:t>
            </a:r>
            <a:endParaRPr b="1" sz="1100">
              <a:solidFill>
                <a:schemeClr val="dk2"/>
              </a:solidFill>
              <a:latin typeface="Lato"/>
              <a:ea typeface="Lato"/>
              <a:cs typeface="Lato"/>
              <a:sym typeface="Lato"/>
            </a:endParaRPr>
          </a:p>
        </p:txBody>
      </p:sp>
      <p:sp>
        <p:nvSpPr>
          <p:cNvPr id="171" name="Google Shape;171;p21"/>
          <p:cNvSpPr txBox="1"/>
          <p:nvPr/>
        </p:nvSpPr>
        <p:spPr>
          <a:xfrm>
            <a:off x="5017336" y="2612108"/>
            <a:ext cx="100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Extraction</a:t>
            </a:r>
            <a:endParaRPr b="1" sz="1100">
              <a:solidFill>
                <a:srgbClr val="333333"/>
              </a:solidFill>
              <a:latin typeface="Lato"/>
              <a:ea typeface="Lato"/>
              <a:cs typeface="Lato"/>
              <a:sym typeface="Lato"/>
            </a:endParaRPr>
          </a:p>
        </p:txBody>
      </p:sp>
      <p:sp>
        <p:nvSpPr>
          <p:cNvPr id="172" name="Google Shape;172;p21"/>
          <p:cNvSpPr txBox="1"/>
          <p:nvPr/>
        </p:nvSpPr>
        <p:spPr>
          <a:xfrm>
            <a:off x="2543550" y="2543461"/>
            <a:ext cx="1224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Image Preprocessing Pipeline</a:t>
            </a:r>
            <a:endParaRPr b="1" sz="1100">
              <a:solidFill>
                <a:schemeClr val="dk2"/>
              </a:solidFill>
              <a:latin typeface="Lato"/>
              <a:ea typeface="Lato"/>
              <a:cs typeface="Lato"/>
              <a:sym typeface="Lato"/>
            </a:endParaRPr>
          </a:p>
        </p:txBody>
      </p:sp>
      <p:pic>
        <p:nvPicPr>
          <p:cNvPr id="173" name="Google Shape;173;p21"/>
          <p:cNvPicPr preferRelativeResize="0"/>
          <p:nvPr/>
        </p:nvPicPr>
        <p:blipFill rotWithShape="1">
          <a:blip r:embed="rId7">
            <a:alphaModFix/>
          </a:blip>
          <a:srcRect b="12585" l="18060" r="-18060" t="14453"/>
          <a:stretch/>
        </p:blipFill>
        <p:spPr>
          <a:xfrm>
            <a:off x="4753845" y="1865006"/>
            <a:ext cx="398120" cy="383811"/>
          </a:xfrm>
          <a:prstGeom prst="rect">
            <a:avLst/>
          </a:prstGeom>
          <a:noFill/>
          <a:ln>
            <a:noFill/>
          </a:ln>
        </p:spPr>
      </p:pic>
      <p:pic>
        <p:nvPicPr>
          <p:cNvPr id="174" name="Google Shape;174;p21"/>
          <p:cNvPicPr preferRelativeResize="0"/>
          <p:nvPr/>
        </p:nvPicPr>
        <p:blipFill rotWithShape="1">
          <a:blip r:embed="rId7">
            <a:alphaModFix/>
          </a:blip>
          <a:srcRect b="12585" l="18060" r="-18060" t="14453"/>
          <a:stretch/>
        </p:blipFill>
        <p:spPr>
          <a:xfrm>
            <a:off x="3632374" y="1881097"/>
            <a:ext cx="398120" cy="383811"/>
          </a:xfrm>
          <a:prstGeom prst="rect">
            <a:avLst/>
          </a:prstGeom>
          <a:noFill/>
          <a:ln>
            <a:noFill/>
          </a:ln>
        </p:spPr>
      </p:pic>
      <p:pic>
        <p:nvPicPr>
          <p:cNvPr id="175" name="Google Shape;175;p21"/>
          <p:cNvPicPr preferRelativeResize="0"/>
          <p:nvPr/>
        </p:nvPicPr>
        <p:blipFill rotWithShape="1">
          <a:blip r:embed="rId7">
            <a:alphaModFix/>
          </a:blip>
          <a:srcRect b="12585" l="18060" r="-18060" t="14453"/>
          <a:stretch/>
        </p:blipFill>
        <p:spPr>
          <a:xfrm>
            <a:off x="2383419" y="1865053"/>
            <a:ext cx="398120" cy="383811"/>
          </a:xfrm>
          <a:prstGeom prst="rect">
            <a:avLst/>
          </a:prstGeom>
          <a:noFill/>
          <a:ln>
            <a:noFill/>
          </a:ln>
        </p:spPr>
      </p:pic>
      <p:pic>
        <p:nvPicPr>
          <p:cNvPr id="176" name="Google Shape;176;p21"/>
          <p:cNvPicPr preferRelativeResize="0"/>
          <p:nvPr/>
        </p:nvPicPr>
        <p:blipFill>
          <a:blip r:embed="rId8">
            <a:alphaModFix/>
          </a:blip>
          <a:stretch>
            <a:fillRect/>
          </a:stretch>
        </p:blipFill>
        <p:spPr>
          <a:xfrm>
            <a:off x="2846291" y="1697355"/>
            <a:ext cx="671332" cy="751337"/>
          </a:xfrm>
          <a:prstGeom prst="rect">
            <a:avLst/>
          </a:prstGeom>
          <a:noFill/>
          <a:ln>
            <a:noFill/>
          </a:ln>
        </p:spPr>
      </p:pic>
      <p:pic>
        <p:nvPicPr>
          <p:cNvPr id="177" name="Google Shape;177;p21"/>
          <p:cNvPicPr preferRelativeResize="0"/>
          <p:nvPr/>
        </p:nvPicPr>
        <p:blipFill rotWithShape="1">
          <a:blip r:embed="rId7">
            <a:alphaModFix/>
          </a:blip>
          <a:srcRect b="12585" l="18060" r="-18060" t="14453"/>
          <a:stretch/>
        </p:blipFill>
        <p:spPr>
          <a:xfrm>
            <a:off x="5938001" y="1865006"/>
            <a:ext cx="398120" cy="383811"/>
          </a:xfrm>
          <a:prstGeom prst="rect">
            <a:avLst/>
          </a:prstGeom>
          <a:noFill/>
          <a:ln>
            <a:noFill/>
          </a:ln>
        </p:spPr>
      </p:pic>
      <p:pic>
        <p:nvPicPr>
          <p:cNvPr id="178" name="Google Shape;178;p21"/>
          <p:cNvPicPr preferRelativeResize="0"/>
          <p:nvPr/>
        </p:nvPicPr>
        <p:blipFill>
          <a:blip r:embed="rId9">
            <a:alphaModFix/>
          </a:blip>
          <a:stretch>
            <a:fillRect/>
          </a:stretch>
        </p:blipFill>
        <p:spPr>
          <a:xfrm>
            <a:off x="6350596" y="1621400"/>
            <a:ext cx="832016" cy="871015"/>
          </a:xfrm>
          <a:prstGeom prst="rect">
            <a:avLst/>
          </a:prstGeom>
          <a:noFill/>
          <a:ln>
            <a:noFill/>
          </a:ln>
        </p:spPr>
      </p:pic>
      <p:sp>
        <p:nvSpPr>
          <p:cNvPr id="179" name="Google Shape;179;p21"/>
          <p:cNvSpPr txBox="1"/>
          <p:nvPr/>
        </p:nvSpPr>
        <p:spPr>
          <a:xfrm>
            <a:off x="6255299" y="261210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Information Extraction</a:t>
            </a:r>
            <a:endParaRPr b="1" sz="1100">
              <a:solidFill>
                <a:srgbClr val="333333"/>
              </a:solidFill>
              <a:latin typeface="Lato"/>
              <a:ea typeface="Lato"/>
              <a:cs typeface="Lato"/>
              <a:sym typeface="Lato"/>
            </a:endParaRPr>
          </a:p>
        </p:txBody>
      </p:sp>
      <p:pic>
        <p:nvPicPr>
          <p:cNvPr id="180" name="Google Shape;180;p21"/>
          <p:cNvPicPr preferRelativeResize="0"/>
          <p:nvPr/>
        </p:nvPicPr>
        <p:blipFill rotWithShape="1">
          <a:blip r:embed="rId7">
            <a:alphaModFix/>
          </a:blip>
          <a:srcRect b="12585" l="18060" r="-18060" t="14453"/>
          <a:stretch/>
        </p:blipFill>
        <p:spPr>
          <a:xfrm>
            <a:off x="7219398" y="1848981"/>
            <a:ext cx="398120" cy="383811"/>
          </a:xfrm>
          <a:prstGeom prst="rect">
            <a:avLst/>
          </a:prstGeom>
          <a:noFill/>
          <a:ln>
            <a:noFill/>
          </a:ln>
        </p:spPr>
      </p:pic>
      <p:pic>
        <p:nvPicPr>
          <p:cNvPr id="181" name="Google Shape;181;p21"/>
          <p:cNvPicPr preferRelativeResize="0"/>
          <p:nvPr/>
        </p:nvPicPr>
        <p:blipFill rotWithShape="1">
          <a:blip r:embed="rId7">
            <a:alphaModFix/>
          </a:blip>
          <a:srcRect b="12585" l="18060" r="-18060" t="14453"/>
          <a:stretch/>
        </p:blipFill>
        <p:spPr>
          <a:xfrm rot="5400000">
            <a:off x="4045738" y="3607325"/>
            <a:ext cx="1052525" cy="550275"/>
          </a:xfrm>
          <a:prstGeom prst="rect">
            <a:avLst/>
          </a:prstGeom>
          <a:noFill/>
          <a:ln>
            <a:noFill/>
          </a:ln>
        </p:spPr>
      </p:pic>
      <p:pic>
        <p:nvPicPr>
          <p:cNvPr id="182" name="Google Shape;182;p21"/>
          <p:cNvPicPr preferRelativeResize="0"/>
          <p:nvPr/>
        </p:nvPicPr>
        <p:blipFill>
          <a:blip r:embed="rId10">
            <a:alphaModFix/>
          </a:blip>
          <a:stretch>
            <a:fillRect/>
          </a:stretch>
        </p:blipFill>
        <p:spPr>
          <a:xfrm>
            <a:off x="7712392" y="1621457"/>
            <a:ext cx="894260" cy="871017"/>
          </a:xfrm>
          <a:prstGeom prst="rect">
            <a:avLst/>
          </a:prstGeom>
          <a:noFill/>
          <a:ln>
            <a:noFill/>
          </a:ln>
        </p:spPr>
      </p:pic>
      <p:sp>
        <p:nvSpPr>
          <p:cNvPr id="183" name="Google Shape;183;p21"/>
          <p:cNvSpPr txBox="1"/>
          <p:nvPr/>
        </p:nvSpPr>
        <p:spPr>
          <a:xfrm>
            <a:off x="7382829" y="2612090"/>
            <a:ext cx="155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 to - Speech Conversion</a:t>
            </a:r>
            <a:endParaRPr b="1" sz="1100">
              <a:solidFill>
                <a:srgbClr val="333333"/>
              </a:solidFill>
              <a:latin typeface="Lato"/>
              <a:ea typeface="Lato"/>
              <a:cs typeface="Lato"/>
              <a:sym typeface="Lato"/>
            </a:endParaRPr>
          </a:p>
        </p:txBody>
      </p:sp>
      <p:sp>
        <p:nvSpPr>
          <p:cNvPr id="184" name="Google Shape;184;p21"/>
          <p:cNvSpPr txBox="1"/>
          <p:nvPr/>
        </p:nvSpPr>
        <p:spPr>
          <a:xfrm>
            <a:off x="3092550" y="4113250"/>
            <a:ext cx="295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Lato"/>
                <a:ea typeface="Lato"/>
                <a:cs typeface="Lato"/>
                <a:sym typeface="Lato"/>
              </a:rPr>
              <a:t>API Deployment</a:t>
            </a:r>
            <a:endParaRPr b="1" sz="1500">
              <a:latin typeface="Lato"/>
              <a:ea typeface="Lato"/>
              <a:cs typeface="Lato"/>
              <a:sym typeface="Lato"/>
            </a:endParaRPr>
          </a:p>
        </p:txBody>
      </p:sp>
      <p:pic>
        <p:nvPicPr>
          <p:cNvPr id="185" name="Google Shape;185;p21"/>
          <p:cNvPicPr preferRelativeResize="0"/>
          <p:nvPr/>
        </p:nvPicPr>
        <p:blipFill>
          <a:blip r:embed="rId11">
            <a:alphaModFix/>
          </a:blip>
          <a:stretch>
            <a:fillRect/>
          </a:stretch>
        </p:blipFill>
        <p:spPr>
          <a:xfrm>
            <a:off x="3976400" y="1681287"/>
            <a:ext cx="733575" cy="751350"/>
          </a:xfrm>
          <a:prstGeom prst="rect">
            <a:avLst/>
          </a:prstGeom>
          <a:noFill/>
          <a:ln>
            <a:noFill/>
          </a:ln>
        </p:spPr>
      </p:pic>
      <p:pic>
        <p:nvPicPr>
          <p:cNvPr id="186" name="Google Shape;186;p21"/>
          <p:cNvPicPr preferRelativeResize="0"/>
          <p:nvPr/>
        </p:nvPicPr>
        <p:blipFill>
          <a:blip r:embed="rId12">
            <a:alphaModFix/>
          </a:blip>
          <a:stretch>
            <a:fillRect/>
          </a:stretch>
        </p:blipFill>
        <p:spPr>
          <a:xfrm>
            <a:off x="4145227" y="2096697"/>
            <a:ext cx="253510" cy="2596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90" name="Shape 190"/>
        <p:cNvGrpSpPr/>
        <p:nvPr/>
      </p:nvGrpSpPr>
      <p:grpSpPr>
        <a:xfrm>
          <a:off x="0" y="0"/>
          <a:ext cx="0" cy="0"/>
          <a:chOff x="0" y="0"/>
          <a:chExt cx="0" cy="0"/>
        </a:xfrm>
      </p:grpSpPr>
      <p:sp>
        <p:nvSpPr>
          <p:cNvPr id="191" name="Google Shape;191;p22"/>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Project Status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97" name="Google Shape;197;p23"/>
          <p:cNvGrpSpPr/>
          <p:nvPr/>
        </p:nvGrpSpPr>
        <p:grpSpPr>
          <a:xfrm>
            <a:off x="-57050" y="1710327"/>
            <a:ext cx="1743052" cy="1898828"/>
            <a:chOff x="3376326" y="1701434"/>
            <a:chExt cx="1693434" cy="1886566"/>
          </a:xfrm>
        </p:grpSpPr>
        <p:sp>
          <p:nvSpPr>
            <p:cNvPr id="198" name="Google Shape;198;p23"/>
            <p:cNvSpPr/>
            <p:nvPr/>
          </p:nvSpPr>
          <p:spPr>
            <a:xfrm>
              <a:off x="3485717" y="3079475"/>
              <a:ext cx="12948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3376326"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1</a:t>
              </a:r>
              <a:endParaRPr b="1" sz="1200">
                <a:latin typeface="Roboto"/>
                <a:ea typeface="Roboto"/>
                <a:cs typeface="Roboto"/>
                <a:sym typeface="Roboto"/>
              </a:endParaRPr>
            </a:p>
          </p:txBody>
        </p:sp>
        <p:sp>
          <p:nvSpPr>
            <p:cNvPr id="200" name="Google Shape;200;p23"/>
            <p:cNvSpPr txBox="1"/>
            <p:nvPr/>
          </p:nvSpPr>
          <p:spPr>
            <a:xfrm>
              <a:off x="3386760" y="1701434"/>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Finalized Problem Statement</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Gathered research papers related to Text Extraction and brainstormed ideas to find a solution</a:t>
              </a:r>
              <a:endParaRPr sz="900">
                <a:latin typeface="Roboto"/>
                <a:ea typeface="Roboto"/>
                <a:cs typeface="Roboto"/>
                <a:sym typeface="Roboto"/>
              </a:endParaRPr>
            </a:p>
            <a:p>
              <a:pPr indent="0" lvl="0" marL="0" rtl="0" algn="l">
                <a:spcBef>
                  <a:spcPts val="1600"/>
                </a:spcBef>
                <a:spcAft>
                  <a:spcPts val="0"/>
                </a:spcAft>
                <a:buNone/>
              </a:pPr>
              <a:r>
                <a:t/>
              </a:r>
              <a:endParaRPr sz="900">
                <a:latin typeface="Roboto"/>
                <a:ea typeface="Roboto"/>
                <a:cs typeface="Roboto"/>
                <a:sym typeface="Roboto"/>
              </a:endParaRPr>
            </a:p>
            <a:p>
              <a:pPr indent="0" lvl="0" marL="0" rtl="0" algn="l">
                <a:spcBef>
                  <a:spcPts val="1600"/>
                </a:spcBef>
                <a:spcAft>
                  <a:spcPts val="1600"/>
                </a:spcAft>
                <a:buNone/>
              </a:pPr>
              <a:r>
                <a:t/>
              </a:r>
              <a:endParaRPr sz="900">
                <a:latin typeface="Roboto"/>
                <a:ea typeface="Roboto"/>
                <a:cs typeface="Roboto"/>
                <a:sym typeface="Roboto"/>
              </a:endParaRPr>
            </a:p>
          </p:txBody>
        </p:sp>
        <p:grpSp>
          <p:nvGrpSpPr>
            <p:cNvPr id="201" name="Google Shape;201;p23"/>
            <p:cNvGrpSpPr/>
            <p:nvPr/>
          </p:nvGrpSpPr>
          <p:grpSpPr>
            <a:xfrm>
              <a:off x="3435870" y="2800065"/>
              <a:ext cx="92400" cy="411825"/>
              <a:chOff x="845575" y="2563700"/>
              <a:chExt cx="92400" cy="411825"/>
            </a:xfrm>
          </p:grpSpPr>
          <p:sp>
            <p:nvSpPr>
              <p:cNvPr id="202" name="Google Shape;202;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04" name="Google Shape;204;p23"/>
          <p:cNvGrpSpPr/>
          <p:nvPr/>
        </p:nvGrpSpPr>
        <p:grpSpPr>
          <a:xfrm>
            <a:off x="1014853" y="2717997"/>
            <a:ext cx="1984701" cy="1755543"/>
            <a:chOff x="1828196" y="2702596"/>
            <a:chExt cx="1928205" cy="1744206"/>
          </a:xfrm>
        </p:grpSpPr>
        <p:sp>
          <p:nvSpPr>
            <p:cNvPr id="205" name="Google Shape;205;p23"/>
            <p:cNvSpPr/>
            <p:nvPr/>
          </p:nvSpPr>
          <p:spPr>
            <a:xfrm>
              <a:off x="2191011" y="3079475"/>
              <a:ext cx="1294800" cy="1335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2</a:t>
              </a:r>
              <a:endParaRPr b="1" sz="1200">
                <a:latin typeface="Roboto"/>
                <a:ea typeface="Roboto"/>
                <a:cs typeface="Roboto"/>
                <a:sym typeface="Roboto"/>
              </a:endParaRPr>
            </a:p>
          </p:txBody>
        </p:sp>
        <p:sp>
          <p:nvSpPr>
            <p:cNvPr id="207" name="Google Shape;207;p23"/>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Project Abstract</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Outlined the problem statement and the motivation behind choosing the project</a:t>
              </a:r>
              <a:endParaRPr b="1" sz="900">
                <a:latin typeface="Roboto"/>
                <a:ea typeface="Roboto"/>
                <a:cs typeface="Roboto"/>
                <a:sym typeface="Roboto"/>
              </a:endParaRPr>
            </a:p>
          </p:txBody>
        </p:sp>
        <p:grpSp>
          <p:nvGrpSpPr>
            <p:cNvPr id="208" name="Google Shape;208;p23"/>
            <p:cNvGrpSpPr/>
            <p:nvPr/>
          </p:nvGrpSpPr>
          <p:grpSpPr>
            <a:xfrm rot="10800000">
              <a:off x="2149293" y="3079467"/>
              <a:ext cx="92400" cy="411825"/>
              <a:chOff x="2072481" y="2563700"/>
              <a:chExt cx="92400" cy="411825"/>
            </a:xfrm>
          </p:grpSpPr>
          <p:cxnSp>
            <p:nvCxnSpPr>
              <p:cNvPr id="209" name="Google Shape;209;p23"/>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10" name="Google Shape;210;p23"/>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 name="Google Shape;211;p23"/>
          <p:cNvGrpSpPr/>
          <p:nvPr/>
        </p:nvGrpSpPr>
        <p:grpSpPr>
          <a:xfrm>
            <a:off x="2303543" y="1710325"/>
            <a:ext cx="2041264" cy="1898830"/>
            <a:chOff x="3154233" y="1701432"/>
            <a:chExt cx="1983158" cy="1886568"/>
          </a:xfrm>
        </p:grpSpPr>
        <p:sp>
          <p:nvSpPr>
            <p:cNvPr id="212" name="Google Shape;212;p23"/>
            <p:cNvSpPr/>
            <p:nvPr/>
          </p:nvSpPr>
          <p:spPr>
            <a:xfrm>
              <a:off x="3485717" y="3079475"/>
              <a:ext cx="12948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3</a:t>
              </a:r>
              <a:endParaRPr b="1" sz="1200">
                <a:latin typeface="Roboto"/>
                <a:ea typeface="Roboto"/>
                <a:cs typeface="Roboto"/>
                <a:sym typeface="Roboto"/>
              </a:endParaRPr>
            </a:p>
          </p:txBody>
        </p:sp>
        <p:sp>
          <p:nvSpPr>
            <p:cNvPr id="214" name="Google Shape;214;p23"/>
            <p:cNvSpPr txBox="1"/>
            <p:nvPr/>
          </p:nvSpPr>
          <p:spPr>
            <a:xfrm>
              <a:off x="3238691" y="1701432"/>
              <a:ext cx="1898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Preparing for Review 1</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Narrowed down the base research papers, proofread abstract with supervisor and prepared for Review-1 presentation</a:t>
              </a:r>
              <a:endParaRPr b="1" sz="900">
                <a:latin typeface="Roboto"/>
                <a:ea typeface="Roboto"/>
                <a:cs typeface="Roboto"/>
                <a:sym typeface="Roboto"/>
              </a:endParaRPr>
            </a:p>
          </p:txBody>
        </p:sp>
        <p:grpSp>
          <p:nvGrpSpPr>
            <p:cNvPr id="215" name="Google Shape;215;p23"/>
            <p:cNvGrpSpPr/>
            <p:nvPr/>
          </p:nvGrpSpPr>
          <p:grpSpPr>
            <a:xfrm>
              <a:off x="3435870" y="2800065"/>
              <a:ext cx="92400" cy="411825"/>
              <a:chOff x="845575" y="2563700"/>
              <a:chExt cx="92400" cy="411825"/>
            </a:xfrm>
          </p:grpSpPr>
          <p:sp>
            <p:nvSpPr>
              <p:cNvPr id="216" name="Google Shape;216;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18" name="Google Shape;218;p23"/>
          <p:cNvGrpSpPr/>
          <p:nvPr/>
        </p:nvGrpSpPr>
        <p:grpSpPr>
          <a:xfrm>
            <a:off x="3599384" y="2717997"/>
            <a:ext cx="2243984" cy="1755538"/>
            <a:chOff x="4413187" y="2702596"/>
            <a:chExt cx="2180107" cy="1744201"/>
          </a:xfrm>
        </p:grpSpPr>
        <p:sp>
          <p:nvSpPr>
            <p:cNvPr id="219" name="Google Shape;219;p23"/>
            <p:cNvSpPr/>
            <p:nvPr/>
          </p:nvSpPr>
          <p:spPr>
            <a:xfrm>
              <a:off x="4780421" y="3079475"/>
              <a:ext cx="1294800" cy="1335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23"/>
            <p:cNvGrpSpPr/>
            <p:nvPr/>
          </p:nvGrpSpPr>
          <p:grpSpPr>
            <a:xfrm rot="10800000">
              <a:off x="4737413" y="3079467"/>
              <a:ext cx="92400" cy="411825"/>
              <a:chOff x="2070100" y="2563700"/>
              <a:chExt cx="92400" cy="411825"/>
            </a:xfrm>
          </p:grpSpPr>
          <p:cxnSp>
            <p:nvCxnSpPr>
              <p:cNvPr id="221" name="Google Shape;221;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2" name="Google Shape;222;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3"/>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4</a:t>
              </a:r>
              <a:endParaRPr b="1" sz="1200">
                <a:latin typeface="Roboto"/>
                <a:ea typeface="Roboto"/>
                <a:cs typeface="Roboto"/>
                <a:sym typeface="Roboto"/>
              </a:endParaRPr>
            </a:p>
          </p:txBody>
        </p:sp>
        <p:sp>
          <p:nvSpPr>
            <p:cNvPr id="224" name="Google Shape;224;p23"/>
            <p:cNvSpPr txBox="1"/>
            <p:nvPr/>
          </p:nvSpPr>
          <p:spPr>
            <a:xfrm>
              <a:off x="4665194" y="3502997"/>
              <a:ext cx="1928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Review 1</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Present‌ed ‌Abstract ‌and‌ ‌Base‌ ‌Papers‌ ‌to‌ ‌Faculty‌ ‌Coordinators‌ and received‌ ‌Feedback‌ ‌to extend ‌the‌ ‌idea‌ ‌to‌ ‌implement ‌elements‌ ‌such‌ ‌as‌ ‌Text-to-Speech‌ conversion‌</a:t>
              </a:r>
              <a:endParaRPr b="1" sz="900">
                <a:latin typeface="Roboto"/>
                <a:ea typeface="Roboto"/>
                <a:cs typeface="Roboto"/>
                <a:sym typeface="Roboto"/>
              </a:endParaRPr>
            </a:p>
          </p:txBody>
        </p:sp>
      </p:grpSp>
      <p:grpSp>
        <p:nvGrpSpPr>
          <p:cNvPr id="225" name="Google Shape;225;p23"/>
          <p:cNvGrpSpPr/>
          <p:nvPr/>
        </p:nvGrpSpPr>
        <p:grpSpPr>
          <a:xfrm>
            <a:off x="4931885" y="1710327"/>
            <a:ext cx="1954338" cy="1898828"/>
            <a:chOff x="5707757" y="1701434"/>
            <a:chExt cx="1898706" cy="1886566"/>
          </a:xfrm>
        </p:grpSpPr>
        <p:sp>
          <p:nvSpPr>
            <p:cNvPr id="226" name="Google Shape;226;p23"/>
            <p:cNvSpPr/>
            <p:nvPr/>
          </p:nvSpPr>
          <p:spPr>
            <a:xfrm>
              <a:off x="6075125" y="3079475"/>
              <a:ext cx="12948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3"/>
            <p:cNvGrpSpPr/>
            <p:nvPr/>
          </p:nvGrpSpPr>
          <p:grpSpPr>
            <a:xfrm>
              <a:off x="6031394" y="2800065"/>
              <a:ext cx="92400" cy="411825"/>
              <a:chOff x="845575" y="2563700"/>
              <a:chExt cx="92400" cy="411825"/>
            </a:xfrm>
          </p:grpSpPr>
          <p:cxnSp>
            <p:nvCxnSpPr>
              <p:cNvPr id="228" name="Google Shape;228;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9" name="Google Shape;229;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3"/>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5</a:t>
              </a:r>
              <a:endParaRPr b="1" sz="1200">
                <a:latin typeface="Roboto"/>
                <a:ea typeface="Roboto"/>
                <a:cs typeface="Roboto"/>
                <a:sym typeface="Roboto"/>
              </a:endParaRPr>
            </a:p>
          </p:txBody>
        </p:sp>
        <p:sp>
          <p:nvSpPr>
            <p:cNvPr id="231" name="Google Shape;231;p23"/>
            <p:cNvSpPr txBox="1"/>
            <p:nvPr/>
          </p:nvSpPr>
          <p:spPr>
            <a:xfrm>
              <a:off x="5830463" y="1701434"/>
              <a:ext cx="1776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Analysis of Current Approach</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Explored tools and techniques for text-to-speech conversion, and gathered research papers on various information extraction procedures</a:t>
              </a:r>
              <a:endParaRPr b="1" sz="900">
                <a:latin typeface="Roboto"/>
                <a:ea typeface="Roboto"/>
                <a:cs typeface="Roboto"/>
                <a:sym typeface="Roboto"/>
              </a:endParaRPr>
            </a:p>
          </p:txBody>
        </p:sp>
      </p:grpSp>
      <p:grpSp>
        <p:nvGrpSpPr>
          <p:cNvPr id="232" name="Google Shape;232;p23"/>
          <p:cNvGrpSpPr/>
          <p:nvPr/>
        </p:nvGrpSpPr>
        <p:grpSpPr>
          <a:xfrm>
            <a:off x="6266822" y="2718028"/>
            <a:ext cx="1978277" cy="1755532"/>
            <a:chOff x="4413187" y="2702596"/>
            <a:chExt cx="2120112" cy="1744194"/>
          </a:xfrm>
        </p:grpSpPr>
        <p:sp>
          <p:nvSpPr>
            <p:cNvPr id="233" name="Google Shape;233;p23"/>
            <p:cNvSpPr/>
            <p:nvPr/>
          </p:nvSpPr>
          <p:spPr>
            <a:xfrm>
              <a:off x="4780421" y="3079475"/>
              <a:ext cx="1294800" cy="1335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3"/>
            <p:cNvGrpSpPr/>
            <p:nvPr/>
          </p:nvGrpSpPr>
          <p:grpSpPr>
            <a:xfrm rot="10800000">
              <a:off x="4737413" y="3079467"/>
              <a:ext cx="92400" cy="411825"/>
              <a:chOff x="2070100" y="2563700"/>
              <a:chExt cx="92400" cy="411825"/>
            </a:xfrm>
          </p:grpSpPr>
          <p:cxnSp>
            <p:nvCxnSpPr>
              <p:cNvPr id="235" name="Google Shape;235;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6" name="Google Shape;236;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3"/>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6</a:t>
              </a:r>
              <a:endParaRPr b="1" sz="1200">
                <a:latin typeface="Roboto"/>
                <a:ea typeface="Roboto"/>
                <a:cs typeface="Roboto"/>
                <a:sym typeface="Roboto"/>
              </a:endParaRPr>
            </a:p>
          </p:txBody>
        </p:sp>
        <p:sp>
          <p:nvSpPr>
            <p:cNvPr id="238" name="Google Shape;238;p23"/>
            <p:cNvSpPr txBox="1"/>
            <p:nvPr/>
          </p:nvSpPr>
          <p:spPr>
            <a:xfrm>
              <a:off x="4665199" y="3502991"/>
              <a:ext cx="1868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Conducted Literature Survey</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Analysed different approaches to information extraction and scrutinised existing approaches to problem statement.</a:t>
              </a:r>
              <a:endParaRPr sz="900">
                <a:latin typeface="Roboto"/>
                <a:ea typeface="Roboto"/>
                <a:cs typeface="Roboto"/>
                <a:sym typeface="Roboto"/>
              </a:endParaRPr>
            </a:p>
            <a:p>
              <a:pPr indent="0" lvl="0" marL="0" rtl="0" algn="l">
                <a:spcBef>
                  <a:spcPts val="1600"/>
                </a:spcBef>
                <a:spcAft>
                  <a:spcPts val="1600"/>
                </a:spcAft>
                <a:buNone/>
              </a:pPr>
              <a:r>
                <a:t/>
              </a:r>
              <a:endParaRPr sz="900">
                <a:latin typeface="Roboto"/>
                <a:ea typeface="Roboto"/>
                <a:cs typeface="Roboto"/>
                <a:sym typeface="Roboto"/>
              </a:endParaRPr>
            </a:p>
          </p:txBody>
        </p:sp>
      </p:grpSp>
      <p:grpSp>
        <p:nvGrpSpPr>
          <p:cNvPr id="239" name="Google Shape;239;p23"/>
          <p:cNvGrpSpPr/>
          <p:nvPr/>
        </p:nvGrpSpPr>
        <p:grpSpPr>
          <a:xfrm>
            <a:off x="7406758" y="1710327"/>
            <a:ext cx="1828037" cy="1898828"/>
            <a:chOff x="5682401" y="1701434"/>
            <a:chExt cx="1776000" cy="1886566"/>
          </a:xfrm>
        </p:grpSpPr>
        <p:sp>
          <p:nvSpPr>
            <p:cNvPr id="240" name="Google Shape;240;p23"/>
            <p:cNvSpPr/>
            <p:nvPr/>
          </p:nvSpPr>
          <p:spPr>
            <a:xfrm>
              <a:off x="6075125" y="3079475"/>
              <a:ext cx="12948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3"/>
            <p:cNvGrpSpPr/>
            <p:nvPr/>
          </p:nvGrpSpPr>
          <p:grpSpPr>
            <a:xfrm>
              <a:off x="6031394" y="2800065"/>
              <a:ext cx="92400" cy="411825"/>
              <a:chOff x="845575" y="2563700"/>
              <a:chExt cx="92400" cy="411825"/>
            </a:xfrm>
          </p:grpSpPr>
          <p:cxnSp>
            <p:nvCxnSpPr>
              <p:cNvPr id="242" name="Google Shape;242;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3" name="Google Shape;243;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7</a:t>
              </a:r>
              <a:endParaRPr b="1" sz="1200">
                <a:latin typeface="Roboto"/>
                <a:ea typeface="Roboto"/>
                <a:cs typeface="Roboto"/>
                <a:sym typeface="Roboto"/>
              </a:endParaRPr>
            </a:p>
          </p:txBody>
        </p:sp>
        <p:sp>
          <p:nvSpPr>
            <p:cNvPr id="245" name="Google Shape;245;p23"/>
            <p:cNvSpPr txBox="1"/>
            <p:nvPr/>
          </p:nvSpPr>
          <p:spPr>
            <a:xfrm>
              <a:off x="5682401" y="1701434"/>
              <a:ext cx="1776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Review 2 Presentation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Present Literature Survey and proposed Solution to Faculty Coordinators. Finalized project workflow.</a:t>
              </a:r>
              <a:endParaRPr b="1" sz="9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a:t>
            </a:r>
            <a:endParaRPr/>
          </a:p>
        </p:txBody>
      </p:sp>
      <p:sp>
        <p:nvSpPr>
          <p:cNvPr id="251" name="Google Shape;251;p24"/>
          <p:cNvSpPr txBox="1"/>
          <p:nvPr>
            <p:ph idx="1" type="body"/>
          </p:nvPr>
        </p:nvSpPr>
        <p:spPr>
          <a:xfrm>
            <a:off x="729325" y="2078875"/>
            <a:ext cx="7688400" cy="250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Presented Abstract Paper</a:t>
            </a:r>
            <a:endParaRPr sz="1400"/>
          </a:p>
          <a:p>
            <a:pPr indent="-317500" lvl="0" marL="457200" rtl="0" algn="l">
              <a:spcBef>
                <a:spcPts val="0"/>
              </a:spcBef>
              <a:spcAft>
                <a:spcPts val="0"/>
              </a:spcAft>
              <a:buSzPts val="1400"/>
              <a:buChar char="●"/>
            </a:pPr>
            <a:r>
              <a:rPr lang="en" sz="1400"/>
              <a:t>Conducted literature survey</a:t>
            </a:r>
            <a:endParaRPr sz="1400"/>
          </a:p>
          <a:p>
            <a:pPr indent="-317500" lvl="0" marL="457200" rtl="0" algn="l">
              <a:spcBef>
                <a:spcPts val="0"/>
              </a:spcBef>
              <a:spcAft>
                <a:spcPts val="0"/>
              </a:spcAft>
              <a:buSzPts val="1400"/>
              <a:buChar char="●"/>
            </a:pPr>
            <a:r>
              <a:rPr lang="en" sz="1400"/>
              <a:t>Analysed various technical approaches that were previously followed to implement text extraction</a:t>
            </a:r>
            <a:endParaRPr sz="1400"/>
          </a:p>
          <a:p>
            <a:pPr indent="-317500" lvl="0" marL="457200" rtl="0" algn="l">
              <a:spcBef>
                <a:spcPts val="0"/>
              </a:spcBef>
              <a:spcAft>
                <a:spcPts val="0"/>
              </a:spcAft>
              <a:buSzPts val="1400"/>
              <a:buChar char="●"/>
            </a:pPr>
            <a:r>
              <a:rPr lang="en" sz="1400"/>
              <a:t>Prepared and presented a project workflow</a:t>
            </a:r>
            <a:endParaRPr sz="1400"/>
          </a:p>
          <a:p>
            <a:pPr indent="-317500" lvl="0" marL="457200" rtl="0" algn="l">
              <a:spcBef>
                <a:spcPts val="0"/>
              </a:spcBef>
              <a:spcAft>
                <a:spcPts val="0"/>
              </a:spcAft>
              <a:buSzPts val="1400"/>
              <a:buChar char="●"/>
            </a:pPr>
            <a:r>
              <a:rPr lang="en" sz="1400"/>
              <a:t>Reflected on supervisor feedback and included Information Extraction using Natural Language Processing and Text-to-Speech conversion</a:t>
            </a:r>
            <a:endParaRPr sz="1400"/>
          </a:p>
        </p:txBody>
      </p:sp>
      <p:sp>
        <p:nvSpPr>
          <p:cNvPr id="252" name="Google Shape;25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58" name="Google Shape;258;p25"/>
          <p:cNvSpPr txBox="1"/>
          <p:nvPr>
            <p:ph idx="1" type="body"/>
          </p:nvPr>
        </p:nvSpPr>
        <p:spPr>
          <a:xfrm>
            <a:off x="729325" y="2078875"/>
            <a:ext cx="7806900" cy="210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Revise and discuss project workflow with supervisor</a:t>
            </a:r>
            <a:endParaRPr sz="1400"/>
          </a:p>
          <a:p>
            <a:pPr indent="-317500" lvl="0" marL="457200" rtl="0" algn="l">
              <a:spcBef>
                <a:spcPts val="0"/>
              </a:spcBef>
              <a:spcAft>
                <a:spcPts val="0"/>
              </a:spcAft>
              <a:buSzPts val="1400"/>
              <a:buChar char="●"/>
            </a:pPr>
            <a:r>
              <a:rPr lang="en" sz="1400"/>
              <a:t>Determine tools and technologies required to fulfill the project implementation</a:t>
            </a:r>
            <a:endParaRPr sz="1400"/>
          </a:p>
          <a:p>
            <a:pPr indent="-317500" lvl="0" marL="457200" rtl="0" algn="l">
              <a:spcBef>
                <a:spcPts val="0"/>
              </a:spcBef>
              <a:spcAft>
                <a:spcPts val="0"/>
              </a:spcAft>
              <a:buSzPts val="1400"/>
              <a:buChar char="●"/>
            </a:pPr>
            <a:r>
              <a:rPr lang="en" sz="1400"/>
              <a:t>Define detailed architecture models for the project</a:t>
            </a:r>
            <a:endParaRPr sz="1400"/>
          </a:p>
          <a:p>
            <a:pPr indent="-317500" lvl="0" marL="457200" rtl="0" algn="l">
              <a:spcBef>
                <a:spcPts val="0"/>
              </a:spcBef>
              <a:spcAft>
                <a:spcPts val="0"/>
              </a:spcAft>
              <a:buSzPts val="1400"/>
              <a:buChar char="●"/>
            </a:pPr>
            <a:r>
              <a:rPr lang="en" sz="1400"/>
              <a:t>Code development and testing</a:t>
            </a:r>
            <a:endParaRPr sz="1400"/>
          </a:p>
          <a:p>
            <a:pPr indent="-317500" lvl="0" marL="457200" rtl="0" algn="l">
              <a:spcBef>
                <a:spcPts val="0"/>
              </a:spcBef>
              <a:spcAft>
                <a:spcPts val="0"/>
              </a:spcAft>
              <a:buSzPts val="1400"/>
              <a:buChar char="●"/>
            </a:pPr>
            <a:r>
              <a:rPr lang="en" sz="1400"/>
              <a:t>Result analysis</a:t>
            </a:r>
            <a:endParaRPr sz="1400"/>
          </a:p>
          <a:p>
            <a:pPr indent="0" lvl="0" marL="0" rtl="0" algn="l">
              <a:spcBef>
                <a:spcPts val="1600"/>
              </a:spcBef>
              <a:spcAft>
                <a:spcPts val="1600"/>
              </a:spcAft>
              <a:buNone/>
            </a:pPr>
            <a:r>
              <a:t/>
            </a:r>
            <a:endParaRPr sz="1400"/>
          </a:p>
        </p:txBody>
      </p:sp>
      <p:sp>
        <p:nvSpPr>
          <p:cNvPr id="259" name="Google Shape;25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10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1000"/>
                                        <p:tgtEl>
                                          <p:spTgt spid="2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animEffect filter="fade" transition="in">
                                      <p:cBhvr>
                                        <p:cTn dur="1000"/>
                                        <p:tgtEl>
                                          <p:spTgt spid="2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animEffect filter="fade" transition="in">
                                      <p:cBhvr>
                                        <p:cTn dur="1000"/>
                                        <p:tgtEl>
                                          <p:spTgt spid="25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